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24384000" cy="13716000"/>
  <p:notesSz cx="6858000" cy="9144000"/>
  <p:defaultTextStyle>
    <a:lvl1pPr marL="40639" marR="40639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1pPr>
    <a:lvl2pPr marL="40639" marR="40639" indent="3429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2pPr>
    <a:lvl3pPr marL="40639" marR="40639" indent="6858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3pPr>
    <a:lvl4pPr marL="40639" marR="40639" indent="10287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4pPr>
    <a:lvl5pPr marL="40639" marR="40639" indent="13716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5pPr>
    <a:lvl6pPr marL="40639" marR="40639" indent="17145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6pPr>
    <a:lvl7pPr marL="40639" marR="40639" indent="20574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7pPr>
    <a:lvl8pPr marL="40639" marR="40639" indent="24003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8pPr>
    <a:lvl9pPr marL="40639" marR="40639" indent="2743200" algn="ctr">
      <a:defRPr sz="11200">
        <a:uFill>
          <a:solidFill/>
        </a:uFill>
        <a:latin typeface="Gill Sans"/>
        <a:ea typeface="Gill Sans"/>
        <a:cs typeface="Gill San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BBFC77FB-9ED0-4EC9-95AA-A1379042E64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Slid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7785100" y="0"/>
            <a:ext cx="15290800" cy="7200900"/>
          </a:xfrm>
          <a:prstGeom prst="rect">
            <a:avLst/>
          </a:prstGeom>
        </p:spPr>
        <p:txBody>
          <a:bodyPr lIns="38100" tIns="38100" rIns="38100" bIns="38100" anchor="b">
            <a:noAutofit/>
          </a:bodyPr>
          <a:lstStyle>
            <a:lvl1pPr>
              <a:lnSpc>
                <a:spcPct val="90000"/>
              </a:lnSpc>
              <a:defRPr b="1" sz="10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0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7785100" y="7772400"/>
            <a:ext cx="15290800" cy="5943600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 marL="342900" indent="-342900" algn="ctr">
              <a:spcBef>
                <a:spcPts val="1900"/>
              </a:spcBef>
              <a:buSzTx/>
              <a:buFontTx/>
              <a:buNone/>
              <a:def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742950" indent="-285750" algn="ctr">
              <a:spcBef>
                <a:spcPts val="0"/>
              </a:spcBef>
              <a:buSzTx/>
              <a:buFontTx/>
              <a:buNone/>
              <a:def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143000" indent="-228600" algn="ctr"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1600200" indent="-228600" algn="ctr">
              <a:spcBef>
                <a:spcPts val="0"/>
              </a:spcBef>
              <a:buSzTx/>
              <a:buFontTx/>
              <a:buNone/>
              <a:def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057400" indent="-228600" algn="ctr">
              <a:spcBef>
                <a:spcPts val="0"/>
              </a:spcBef>
              <a:buSzTx/>
              <a:buFontTx/>
              <a:buNone/>
              <a:def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7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7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6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5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" name="Shape 63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64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66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hape 67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8" name="Shape 68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1" name="Shape 71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72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hape 73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74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75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6" name="Shape 76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9" name="Shape 79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80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82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87" name="Shape 87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88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89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90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hape 91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92" name="Shape 92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95" name="Shape 95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96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Shape 97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98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99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0" name="Shape 100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800"/>
              <a:t>Title 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Body Level One</a:t>
            </a:r>
            <a:endParaRPr sz="6400"/>
          </a:p>
          <a:p>
            <a:pPr lvl="1">
              <a:defRPr sz="1800"/>
            </a:pPr>
            <a:r>
              <a:rPr sz="6400"/>
              <a:t>Body Level Two</a:t>
            </a:r>
            <a:endParaRPr sz="6400"/>
          </a:p>
          <a:p>
            <a:pPr lvl="2">
              <a:defRPr sz="1800"/>
            </a:pPr>
            <a:r>
              <a:rPr sz="6400"/>
              <a:t>Body Level Three</a:t>
            </a:r>
            <a:endParaRPr sz="6400"/>
          </a:p>
          <a:p>
            <a:pPr lvl="3">
              <a:defRPr sz="1800"/>
            </a:pPr>
            <a:r>
              <a:rPr sz="6400"/>
              <a:t>Body Level Four</a:t>
            </a:r>
            <a:endParaRPr sz="6400"/>
          </a:p>
          <a:p>
            <a:pPr lvl="4">
              <a:defRPr sz="1800"/>
            </a:pPr>
            <a:r>
              <a:rPr sz="6400"/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C0504D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7" name="Shape 107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/>
          <a:lstStyle>
            <a:lvl1pPr>
              <a:buClr>
                <a:srgbClr val="C0504D"/>
              </a:buClr>
              <a:buSzPct val="60000"/>
              <a:buFont typeface="Wingdings"/>
              <a:buChar char="■"/>
            </a:lvl1pPr>
            <a:lvl2pPr>
              <a:buClr>
                <a:srgbClr val="C0504D"/>
              </a:buClr>
              <a:buSzPct val="60000"/>
              <a:buFont typeface="Wingdings"/>
              <a:buChar char="■"/>
            </a:lvl2pPr>
            <a:lvl3pPr>
              <a:buClr>
                <a:srgbClr val="C0504D"/>
              </a:buClr>
              <a:buSzPct val="60000"/>
              <a:buFont typeface="Wingdings"/>
              <a:buChar char="■"/>
            </a:lvl3pPr>
            <a:lvl4pPr>
              <a:buClr>
                <a:srgbClr val="C0504D"/>
              </a:buClr>
              <a:buSzPct val="60000"/>
              <a:buFont typeface="Wingdings"/>
              <a:buChar char="■"/>
            </a:lvl4pPr>
            <a:lvl5pPr>
              <a:buClr>
                <a:srgbClr val="C0504D"/>
              </a:buClr>
              <a:buSzPct val="60000"/>
              <a:buFont typeface="Wingdings"/>
              <a:buChar char="■"/>
            </a:lvl5pPr>
          </a:lstStyle>
          <a:p>
            <a:pPr lvl="0">
              <a:defRPr sz="1800"/>
            </a:pPr>
            <a:r>
              <a:rPr sz="6400"/>
              <a:t>Body Level One</a:t>
            </a:r>
            <a:endParaRPr sz="6400"/>
          </a:p>
          <a:p>
            <a:pPr lvl="1">
              <a:defRPr sz="1800"/>
            </a:pPr>
            <a:r>
              <a:rPr sz="6400"/>
              <a:t>Body Level Two</a:t>
            </a:r>
            <a:endParaRPr sz="6400"/>
          </a:p>
          <a:p>
            <a:pPr lvl="2">
              <a:defRPr sz="1800"/>
            </a:pPr>
            <a:r>
              <a:rPr sz="6400"/>
              <a:t>Body Level Three</a:t>
            </a:r>
            <a:endParaRPr sz="6400"/>
          </a:p>
          <a:p>
            <a:pPr lvl="3">
              <a:defRPr sz="1800"/>
            </a:pPr>
            <a:r>
              <a:rPr sz="6400"/>
              <a:t>Body Level Four</a:t>
            </a:r>
            <a:endParaRPr sz="6400"/>
          </a:p>
          <a:p>
            <a:pPr lvl="4">
              <a:defRPr sz="1800"/>
            </a:pPr>
            <a:r>
              <a:rPr sz="64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C0504D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0" name="Shape 110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/>
          <a:lstStyle>
            <a:lvl1pPr>
              <a:buClr>
                <a:srgbClr val="C0504D"/>
              </a:buClr>
              <a:buSzPct val="60000"/>
              <a:buFont typeface="Wingdings"/>
              <a:buChar char="■"/>
            </a:lvl1pPr>
            <a:lvl2pPr>
              <a:buClr>
                <a:srgbClr val="C0504D"/>
              </a:buClr>
              <a:buSzPct val="60000"/>
              <a:buFont typeface="Wingdings"/>
              <a:buChar char="■"/>
            </a:lvl2pPr>
            <a:lvl3pPr>
              <a:buClr>
                <a:srgbClr val="C0504D"/>
              </a:buClr>
              <a:buSzPct val="60000"/>
              <a:buFont typeface="Wingdings"/>
              <a:buChar char="■"/>
            </a:lvl3pPr>
            <a:lvl4pPr>
              <a:buClr>
                <a:srgbClr val="C0504D"/>
              </a:buClr>
              <a:buSzPct val="60000"/>
              <a:buFont typeface="Wingdings"/>
              <a:buChar char="■"/>
            </a:lvl4pPr>
            <a:lvl5pPr>
              <a:buClr>
                <a:srgbClr val="C0504D"/>
              </a:buClr>
              <a:buSzPct val="60000"/>
              <a:buFont typeface="Wingdings"/>
              <a:buChar char="■"/>
            </a:lvl5pPr>
          </a:lstStyle>
          <a:p>
            <a:pPr lvl="0">
              <a:defRPr sz="1800"/>
            </a:pPr>
            <a:r>
              <a:rPr sz="6400"/>
              <a:t>Body Level One</a:t>
            </a:r>
            <a:endParaRPr sz="6400"/>
          </a:p>
          <a:p>
            <a:pPr lvl="1">
              <a:defRPr sz="1800"/>
            </a:pPr>
            <a:r>
              <a:rPr sz="6400"/>
              <a:t>Body Level Two</a:t>
            </a:r>
            <a:endParaRPr sz="6400"/>
          </a:p>
          <a:p>
            <a:pPr lvl="2">
              <a:defRPr sz="1800"/>
            </a:pPr>
            <a:r>
              <a:rPr sz="6400"/>
              <a:t>Body Level Three</a:t>
            </a:r>
            <a:endParaRPr sz="6400"/>
          </a:p>
          <a:p>
            <a:pPr lvl="3">
              <a:defRPr sz="1800"/>
            </a:pPr>
            <a:r>
              <a:rPr sz="6400"/>
              <a:t>Body Level Four</a:t>
            </a:r>
            <a:endParaRPr sz="6400"/>
          </a:p>
          <a:p>
            <a:pPr lvl="4">
              <a:defRPr sz="1800"/>
            </a:pPr>
            <a:r>
              <a:rPr sz="64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C0504D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3" name="Shape 113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/>
          <a:lstStyle>
            <a:lvl1pPr>
              <a:buClr>
                <a:srgbClr val="C0504D"/>
              </a:buClr>
              <a:buSzPct val="60000"/>
              <a:buFont typeface="Wingdings"/>
              <a:buChar char="■"/>
            </a:lvl1pPr>
            <a:lvl2pPr>
              <a:buClr>
                <a:srgbClr val="C0504D"/>
              </a:buClr>
              <a:buSzPct val="60000"/>
              <a:buFont typeface="Wingdings"/>
              <a:buChar char="■"/>
            </a:lvl2pPr>
            <a:lvl3pPr>
              <a:buClr>
                <a:srgbClr val="C0504D"/>
              </a:buClr>
              <a:buSzPct val="60000"/>
              <a:buFont typeface="Wingdings"/>
              <a:buChar char="■"/>
            </a:lvl3pPr>
            <a:lvl4pPr>
              <a:buClr>
                <a:srgbClr val="C0504D"/>
              </a:buClr>
              <a:buSzPct val="60000"/>
              <a:buFont typeface="Wingdings"/>
              <a:buChar char="■"/>
            </a:lvl4pPr>
            <a:lvl5pPr>
              <a:buClr>
                <a:srgbClr val="C0504D"/>
              </a:buClr>
              <a:buSzPct val="60000"/>
              <a:buFont typeface="Wingdings"/>
              <a:buChar char="■"/>
            </a:lvl5pPr>
          </a:lstStyle>
          <a:p>
            <a:pPr lvl="0">
              <a:defRPr sz="1800"/>
            </a:pPr>
            <a:r>
              <a:rPr sz="6400"/>
              <a:t>Body Level One</a:t>
            </a:r>
            <a:endParaRPr sz="6400"/>
          </a:p>
          <a:p>
            <a:pPr lvl="1">
              <a:defRPr sz="1800"/>
            </a:pPr>
            <a:r>
              <a:rPr sz="6400"/>
              <a:t>Body Level Two</a:t>
            </a:r>
            <a:endParaRPr sz="6400"/>
          </a:p>
          <a:p>
            <a:pPr lvl="2">
              <a:defRPr sz="1800"/>
            </a:pPr>
            <a:r>
              <a:rPr sz="6400"/>
              <a:t>Body Level Three</a:t>
            </a:r>
            <a:endParaRPr sz="6400"/>
          </a:p>
          <a:p>
            <a:pPr lvl="3">
              <a:defRPr sz="1800"/>
            </a:pPr>
            <a:r>
              <a:rPr sz="6400"/>
              <a:t>Body Level Four</a:t>
            </a:r>
            <a:endParaRPr sz="6400"/>
          </a:p>
          <a:p>
            <a:pPr lvl="4">
              <a:defRPr sz="1800"/>
            </a:pPr>
            <a:r>
              <a:rPr sz="64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Slide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/>
          </p:nvPr>
        </p:nvSpPr>
        <p:spPr>
          <a:xfrm>
            <a:off x="7785100" y="0"/>
            <a:ext cx="15290800" cy="7200900"/>
          </a:xfrm>
          <a:prstGeom prst="rect">
            <a:avLst/>
          </a:prstGeom>
        </p:spPr>
        <p:txBody>
          <a:bodyPr lIns="38100" tIns="38100" rIns="38100" bIns="38100" anchor="b">
            <a:noAutofit/>
          </a:bodyPr>
          <a:lstStyle>
            <a:lvl1pPr>
              <a:lnSpc>
                <a:spcPct val="90000"/>
              </a:lnSpc>
              <a:defRPr b="1" sz="10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0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16" name="Shape 116"/>
          <p:cNvSpPr/>
          <p:nvPr>
            <p:ph type="body" idx="1"/>
          </p:nvPr>
        </p:nvSpPr>
        <p:spPr>
          <a:xfrm>
            <a:off x="7785100" y="7772400"/>
            <a:ext cx="15290800" cy="5943600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 marL="342900" indent="-342900" algn="ctr">
              <a:spcBef>
                <a:spcPts val="1900"/>
              </a:spcBef>
              <a:buSzTx/>
              <a:buFontTx/>
              <a:buNone/>
              <a:def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742950" indent="-285750" algn="ctr">
              <a:spcBef>
                <a:spcPts val="0"/>
              </a:spcBef>
              <a:buSzTx/>
              <a:buFontTx/>
              <a:buNone/>
              <a:def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143000" indent="-228600" algn="ctr"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1600200" indent="-228600" algn="ctr">
              <a:spcBef>
                <a:spcPts val="0"/>
              </a:spcBef>
              <a:buSzTx/>
              <a:buFontTx/>
              <a:buNone/>
              <a:def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057400" indent="-228600" algn="ctr">
              <a:spcBef>
                <a:spcPts val="0"/>
              </a:spcBef>
              <a:buSzTx/>
              <a:buFontTx/>
              <a:buNone/>
              <a:def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7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7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7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6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5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>
            <p:ph type="title"/>
          </p:nvPr>
        </p:nvSpPr>
        <p:spPr>
          <a:xfrm>
            <a:off x="617537" y="241300"/>
            <a:ext cx="23134638" cy="2052638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>
              <a:defRPr b="1" sz="9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9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Title Text</a:t>
            </a:r>
          </a:p>
        </p:txBody>
      </p:sp>
      <p:sp>
        <p:nvSpPr>
          <p:cNvPr id="10" name="Shape 10"/>
          <p:cNvSpPr/>
          <p:nvPr>
            <p:ph type="body" idx="1"/>
          </p:nvPr>
        </p:nvSpPr>
        <p:spPr>
          <a:xfrm>
            <a:off x="617537" y="2289175"/>
            <a:ext cx="23134638" cy="11426825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 marL="4572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876300" indent="-457200">
              <a:spcBef>
                <a:spcPts val="1900"/>
              </a:spcBef>
              <a:buClr>
                <a:srgbClr val="DE213A"/>
              </a:buClr>
              <a:buChar char="-"/>
              <a:def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562100" indent="-457200">
              <a:spcBef>
                <a:spcPts val="1600"/>
              </a:spcBef>
              <a:buClr>
                <a:srgbClr val="DE213A"/>
              </a:buClr>
              <a:buChar char="-"/>
              <a:def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20193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4765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xfrm>
            <a:off x="617537" y="241300"/>
            <a:ext cx="23134638" cy="2052638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>
              <a:defRPr b="1" sz="9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Title Text</a:t>
            </a:r>
          </a:p>
        </p:txBody>
      </p:sp>
      <p:sp>
        <p:nvSpPr>
          <p:cNvPr id="119" name="Shape 119"/>
          <p:cNvSpPr/>
          <p:nvPr>
            <p:ph type="body" idx="1"/>
          </p:nvPr>
        </p:nvSpPr>
        <p:spPr>
          <a:xfrm>
            <a:off x="617537" y="2289175"/>
            <a:ext cx="23134638" cy="11426825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 marL="4572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876300" indent="-457200">
              <a:spcBef>
                <a:spcPts val="19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333500" indent="-457200">
              <a:spcBef>
                <a:spcPts val="16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17907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2479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One</a:t>
            </a:r>
            <a:endParaRPr sz="48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Two</a:t>
            </a:r>
            <a:endParaRPr sz="48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Three</a:t>
            </a:r>
            <a:endParaRPr sz="48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Four</a:t>
            </a:r>
            <a:endParaRPr sz="48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1_Title Slid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7785100" y="0"/>
            <a:ext cx="15290800" cy="7200900"/>
          </a:xfrm>
          <a:prstGeom prst="rect">
            <a:avLst/>
          </a:prstGeom>
        </p:spPr>
        <p:txBody>
          <a:bodyPr lIns="38100" tIns="38100" rIns="38100" bIns="38100" anchor="b">
            <a:noAutofit/>
          </a:bodyPr>
          <a:lstStyle>
            <a:lvl1pPr>
              <a:lnSpc>
                <a:spcPct val="90000"/>
              </a:lnSpc>
              <a:defRPr b="1" sz="10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Title Text</a:t>
            </a:r>
          </a:p>
        </p:txBody>
      </p:sp>
      <p:sp>
        <p:nvSpPr>
          <p:cNvPr id="13" name="Shape 13"/>
          <p:cNvSpPr/>
          <p:nvPr>
            <p:ph type="body" idx="1"/>
          </p:nvPr>
        </p:nvSpPr>
        <p:spPr>
          <a:xfrm>
            <a:off x="7785100" y="7772400"/>
            <a:ext cx="15290800" cy="594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ctr">
              <a:spcBef>
                <a:spcPts val="0"/>
              </a:spcBef>
              <a:buSzTx/>
              <a:buFontTx/>
              <a:buNone/>
              <a:defRPr sz="74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742950" indent="-285750" algn="ctr">
              <a:spcBef>
                <a:spcPts val="0"/>
              </a:spcBef>
              <a:buSzTx/>
              <a:buFontTx/>
              <a:buNone/>
              <a:defRPr sz="74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143000" indent="-228600" algn="ctr">
              <a:spcBef>
                <a:spcPts val="0"/>
              </a:spcBef>
              <a:buSzTx/>
              <a:buFontTx/>
              <a:buNone/>
              <a:defRPr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1600200" indent="-228600" algn="ctr">
              <a:spcBef>
                <a:spcPts val="0"/>
              </a:spcBef>
              <a:buSzTx/>
              <a:buFontTx/>
              <a:buNone/>
              <a:defRPr sz="52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057400" indent="-228600" algn="ctr">
              <a:spcBef>
                <a:spcPts val="0"/>
              </a:spcBef>
              <a:buSzTx/>
              <a:buFontTx/>
              <a:buNone/>
              <a:defRPr sz="52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uFillTx/>
              </a:defRPr>
            </a:pPr>
            <a:r>
              <a:rPr sz="7400">
                <a:uFill>
                  <a:solidFill/>
                </a:uFill>
              </a:rPr>
              <a:t>Body Level One</a:t>
            </a:r>
            <a:endParaRPr sz="7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7400">
                <a:uFill>
                  <a:solidFill/>
                </a:uFill>
              </a:rPr>
              <a:t>Body Level Two</a:t>
            </a:r>
            <a:endParaRPr sz="7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6400">
                <a:uFill>
                  <a:solidFill/>
                </a:uFill>
              </a:rPr>
              <a:t>Body Level Three</a:t>
            </a:r>
            <a:endParaRPr sz="6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Body Level Four</a:t>
            </a:r>
            <a:endParaRPr sz="52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title"/>
          </p:nvPr>
        </p:nvSpPr>
        <p:spPr>
          <a:xfrm>
            <a:off x="617537" y="241300"/>
            <a:ext cx="23134638" cy="2052638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>
              <a:defRPr b="1" sz="9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Title Text</a:t>
            </a:r>
          </a:p>
        </p:txBody>
      </p:sp>
      <p:sp>
        <p:nvSpPr>
          <p:cNvPr id="16" name="Shape 16"/>
          <p:cNvSpPr/>
          <p:nvPr>
            <p:ph type="body" idx="1"/>
          </p:nvPr>
        </p:nvSpPr>
        <p:spPr>
          <a:xfrm>
            <a:off x="617537" y="2289175"/>
            <a:ext cx="23134638" cy="11426825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>
            <a:lvl1pPr marL="4572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1pPr>
            <a:lvl2pPr marL="876300" indent="-457200">
              <a:spcBef>
                <a:spcPts val="19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2pPr>
            <a:lvl3pPr marL="1333500" indent="-457200">
              <a:spcBef>
                <a:spcPts val="16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3pPr>
            <a:lvl4pPr marL="17907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4pPr>
            <a:lvl5pPr marL="2247900" indent="-457200">
              <a:spcBef>
                <a:spcPts val="1300"/>
              </a:spcBef>
              <a:buClr>
                <a:srgbClr val="DE213A"/>
              </a:buClr>
              <a:buChar char="-"/>
              <a:defRPr sz="48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One</a:t>
            </a:r>
            <a:endParaRPr sz="48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Two</a:t>
            </a:r>
            <a:endParaRPr sz="48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Three</a:t>
            </a:r>
            <a:endParaRPr sz="48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Four</a:t>
            </a:r>
            <a:endParaRPr sz="48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17" name="Shape 17"/>
          <p:cNvSpPr/>
          <p:nvPr/>
        </p:nvSpPr>
        <p:spPr>
          <a:xfrm>
            <a:off x="2007791" y="13166351"/>
            <a:ext cx="17211360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8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871" y="12506183"/>
            <a:ext cx="1081138" cy="1081138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19"/>
          <p:cNvSpPr/>
          <p:nvPr/>
        </p:nvSpPr>
        <p:spPr>
          <a:xfrm>
            <a:off x="16484561" y="12986681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20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56352" y="12948839"/>
            <a:ext cx="2304257" cy="5760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" name="Shape 23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24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Shape 25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26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Shape 27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9664700" y="336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31" name="Shape 31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32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33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34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39" name="Shape 39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40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hape 41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42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43"/>
          <p:cNvSpPr/>
          <p:nvPr>
            <p:ph type="title"/>
          </p:nvPr>
        </p:nvSpPr>
        <p:spPr>
          <a:xfrm>
            <a:off x="3742944" y="914400"/>
            <a:ext cx="16907257" cy="2286000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sz="5600"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/>
            </a:pPr>
            <a:r>
              <a:rPr sz="5600"/>
              <a:t>Title Text</a:t>
            </a:r>
          </a:p>
        </p:txBody>
      </p:sp>
      <p:sp>
        <p:nvSpPr>
          <p:cNvPr id="44" name="Shape 44"/>
          <p:cNvSpPr/>
          <p:nvPr/>
        </p:nvSpPr>
        <p:spPr>
          <a:xfrm>
            <a:off x="3048000" y="12186591"/>
            <a:ext cx="18288000" cy="152940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76200" dist="38100" dir="5400000">
              <a:srgbClr val="000000">
                <a:alpha val="35000"/>
              </a:srgbClr>
            </a:outerShdw>
          </a:effectLst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47" name="Shape 47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48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50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hape 51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5567264" y="12832960"/>
            <a:ext cx="10908687" cy="141041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5" name="Shape 55"/>
          <p:cNvSpPr/>
          <p:nvPr/>
        </p:nvSpPr>
        <p:spPr>
          <a:xfrm>
            <a:off x="3048000" y="12579762"/>
            <a:ext cx="460691" cy="647435"/>
          </a:xfrm>
          <a:prstGeom prst="rect">
            <a:avLst/>
          </a:prstGeom>
          <a:solidFill>
            <a:srgbClr val="E9E9E8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56" name="image1.jpg" descr="kylin_logo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9071" y="12145119"/>
            <a:ext cx="1570881" cy="1570881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57"/>
          <p:cNvSpPr/>
          <p:nvPr/>
        </p:nvSpPr>
        <p:spPr>
          <a:xfrm>
            <a:off x="13953173" y="12641867"/>
            <a:ext cx="5007581" cy="500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 defTabSz="457200">
              <a:defRPr sz="2200">
                <a:solidFill>
                  <a:srgbClr val="BFB8AF"/>
                </a:solidFill>
                <a:uFillTx/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BFB8AF"/>
                </a:solidFill>
              </a:rPr>
              <a:t>http://kylin.io</a:t>
            </a:r>
          </a:p>
        </p:txBody>
      </p:sp>
      <p:pic>
        <p:nvPicPr>
          <p:cNvPr id="58" name="image2.png" descr="ebay_inc_tm_rgb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60752" y="12618639"/>
            <a:ext cx="2304257" cy="576065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3050536" y="-2"/>
            <a:ext cx="498389" cy="3574522"/>
          </a:xfrm>
          <a:prstGeom prst="rect">
            <a:avLst/>
          </a:prstGeom>
          <a:solidFill>
            <a:srgbClr val="0064D2"/>
          </a:solidFill>
          <a:ln w="12700">
            <a:miter lim="400000"/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xfrm>
            <a:off x="4559300" y="3257550"/>
            <a:ext cx="15840077" cy="10458450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  <a:lvl2pPr marL="1028700" indent="-5715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2pPr>
            <a:lvl3pPr marL="13716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3pPr>
            <a:lvl4pPr marL="18288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4pPr>
            <a:lvl5pPr marL="2286000" indent="-45720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40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One</a:t>
            </a:r>
            <a:endParaRPr sz="4000">
              <a:solidFill>
                <a:srgbClr val="796E6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Two</a:t>
            </a:r>
            <a:endParaRPr sz="4000">
              <a:solidFill>
                <a:srgbClr val="796E6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Three</a:t>
            </a:r>
            <a:endParaRPr sz="4000">
              <a:solidFill>
                <a:srgbClr val="796E6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Four</a:t>
            </a:r>
            <a:endParaRPr sz="4000">
              <a:solidFill>
                <a:srgbClr val="796E6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96E6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962400" y="184152"/>
            <a:ext cx="16459200" cy="301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normAutofit fontScale="100000" lnSpcReduction="0"/>
          </a:bodyPr>
          <a:lstStyle/>
          <a:p>
            <a:pPr lvl="0">
              <a:defRPr sz="1800"/>
            </a:pPr>
            <a:r>
              <a:rPr sz="88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962400" y="3200400"/>
            <a:ext cx="164592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 fontScale="100000" lnSpcReduction="0"/>
          </a:bodyPr>
          <a:lstStyle/>
          <a:p>
            <a:pPr lvl="0">
              <a:defRPr sz="1800"/>
            </a:pPr>
            <a:r>
              <a:rPr sz="6400"/>
              <a:t>Body Level One</a:t>
            </a:r>
            <a:endParaRPr sz="6400"/>
          </a:p>
          <a:p>
            <a:pPr lvl="1">
              <a:defRPr sz="1800"/>
            </a:pPr>
            <a:r>
              <a:rPr sz="6400"/>
              <a:t>Body Level Two</a:t>
            </a:r>
            <a:endParaRPr sz="6400"/>
          </a:p>
          <a:p>
            <a:pPr lvl="2">
              <a:defRPr sz="1800"/>
            </a:pPr>
            <a:r>
              <a:rPr sz="6400"/>
              <a:t>Body Level Three</a:t>
            </a:r>
            <a:endParaRPr sz="6400"/>
          </a:p>
          <a:p>
            <a:pPr lvl="3">
              <a:defRPr sz="1800"/>
            </a:pPr>
            <a:r>
              <a:rPr sz="6400"/>
              <a:t>Body Level Four</a:t>
            </a:r>
            <a:endParaRPr sz="6400"/>
          </a:p>
          <a:p>
            <a:pPr lvl="4">
              <a:defRPr sz="1800"/>
            </a:pPr>
            <a:r>
              <a:rPr sz="6400"/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6154400" y="12802234"/>
            <a:ext cx="4267200" cy="551181"/>
          </a:xfrm>
          <a:prstGeom prst="rect">
            <a:avLst/>
          </a:prstGeom>
          <a:ln w="12700">
            <a:miter lim="400000"/>
          </a:ln>
        </p:spPr>
        <p:txBody>
          <a:bodyPr tIns="91439" bIns="91439" anchor="ctr">
            <a:spAutoFit/>
          </a:bodyPr>
          <a:lstStyle>
            <a:lvl1pPr marL="0" marR="0" algn="r">
              <a:defRPr sz="240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 spd="med" advClick="1"/>
  <p:txStyles>
    <p:titleStyle>
      <a:lvl1pPr algn="ctr">
        <a:defRPr sz="8800">
          <a:latin typeface="Calibri"/>
          <a:ea typeface="Calibri"/>
          <a:cs typeface="Calibri"/>
          <a:sym typeface="Calibri"/>
        </a:defRPr>
      </a:lvl1pPr>
      <a:lvl2pPr algn="ctr">
        <a:defRPr sz="8800">
          <a:latin typeface="Calibri"/>
          <a:ea typeface="Calibri"/>
          <a:cs typeface="Calibri"/>
          <a:sym typeface="Calibri"/>
        </a:defRPr>
      </a:lvl2pPr>
      <a:lvl3pPr algn="ctr">
        <a:defRPr sz="8800">
          <a:latin typeface="Calibri"/>
          <a:ea typeface="Calibri"/>
          <a:cs typeface="Calibri"/>
          <a:sym typeface="Calibri"/>
        </a:defRPr>
      </a:lvl3pPr>
      <a:lvl4pPr algn="ctr">
        <a:defRPr sz="8800">
          <a:latin typeface="Calibri"/>
          <a:ea typeface="Calibri"/>
          <a:cs typeface="Calibri"/>
          <a:sym typeface="Calibri"/>
        </a:defRPr>
      </a:lvl4pPr>
      <a:lvl5pPr algn="ctr">
        <a:defRPr sz="8800">
          <a:latin typeface="Calibri"/>
          <a:ea typeface="Calibri"/>
          <a:cs typeface="Calibri"/>
          <a:sym typeface="Calibri"/>
        </a:defRPr>
      </a:lvl5pPr>
      <a:lvl6pPr algn="ctr">
        <a:defRPr sz="8800">
          <a:latin typeface="Calibri"/>
          <a:ea typeface="Calibri"/>
          <a:cs typeface="Calibri"/>
          <a:sym typeface="Calibri"/>
        </a:defRPr>
      </a:lvl6pPr>
      <a:lvl7pPr algn="ctr">
        <a:defRPr sz="8800">
          <a:latin typeface="Calibri"/>
          <a:ea typeface="Calibri"/>
          <a:cs typeface="Calibri"/>
          <a:sym typeface="Calibri"/>
        </a:defRPr>
      </a:lvl7pPr>
      <a:lvl8pPr algn="ctr">
        <a:defRPr sz="8800">
          <a:latin typeface="Calibri"/>
          <a:ea typeface="Calibri"/>
          <a:cs typeface="Calibri"/>
          <a:sym typeface="Calibri"/>
        </a:defRPr>
      </a:lvl8pPr>
      <a:lvl9pPr algn="ctr">
        <a:defRPr sz="8800">
          <a:latin typeface="Calibri"/>
          <a:ea typeface="Calibri"/>
          <a:cs typeface="Calibri"/>
          <a:sym typeface="Calibri"/>
        </a:defRPr>
      </a:lvl9pPr>
    </p:titleStyle>
    <p:bodyStyle>
      <a:lvl1pPr marL="685800" indent="-68580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1pPr>
      <a:lvl2pPr marL="1110342" indent="-653142">
        <a:spcBef>
          <a:spcPts val="700"/>
        </a:spcBef>
        <a:buSzPct val="100000"/>
        <a:buFont typeface="Arial"/>
        <a:buChar char="–"/>
        <a:defRPr sz="6400">
          <a:latin typeface="Calibri"/>
          <a:ea typeface="Calibri"/>
          <a:cs typeface="Calibri"/>
          <a:sym typeface="Calibri"/>
        </a:defRPr>
      </a:lvl2pPr>
      <a:lvl3pPr marL="1524000" indent="-60960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3pPr>
      <a:lvl4pPr marL="2103120" indent="-731520">
        <a:spcBef>
          <a:spcPts val="700"/>
        </a:spcBef>
        <a:buSzPct val="100000"/>
        <a:buFont typeface="Arial"/>
        <a:buChar char="–"/>
        <a:defRPr sz="6400">
          <a:latin typeface="Calibri"/>
          <a:ea typeface="Calibri"/>
          <a:cs typeface="Calibri"/>
          <a:sym typeface="Calibri"/>
        </a:defRPr>
      </a:lvl4pPr>
      <a:lvl5pPr marL="2560320" indent="-731520">
        <a:spcBef>
          <a:spcPts val="700"/>
        </a:spcBef>
        <a:buSzPct val="100000"/>
        <a:buFont typeface="Arial"/>
        <a:buChar char="»"/>
        <a:defRPr sz="6400">
          <a:latin typeface="Calibri"/>
          <a:ea typeface="Calibri"/>
          <a:cs typeface="Calibri"/>
          <a:sym typeface="Calibri"/>
        </a:defRPr>
      </a:lvl5pPr>
      <a:lvl6pPr marL="3017520" indent="-73152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6pPr>
      <a:lvl7pPr marL="3474720" indent="-73152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7pPr>
      <a:lvl8pPr marL="3931920" indent="-73152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8pPr>
      <a:lvl9pPr marL="4389120" indent="-731520">
        <a:spcBef>
          <a:spcPts val="700"/>
        </a:spcBef>
        <a:buSzPct val="100000"/>
        <a:buFont typeface="Arial"/>
        <a:buChar char="•"/>
        <a:defRPr sz="64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kylin.io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2.jpe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19.png"/><Relationship Id="rId11" Type="http://schemas.openxmlformats.org/officeDocument/2006/relationships/image" Target="../media/image20.png"/><Relationship Id="rId12" Type="http://schemas.openxmlformats.org/officeDocument/2006/relationships/image" Target="../media/image21.png"/><Relationship Id="rId13" Type="http://schemas.openxmlformats.org/officeDocument/2006/relationships/image" Target="../media/image22.png"/><Relationship Id="rId14" Type="http://schemas.openxmlformats.org/officeDocument/2006/relationships/image" Target="../media/image2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6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7.jpe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5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png"/><Relationship Id="rId3" Type="http://schemas.openxmlformats.org/officeDocument/2006/relationships/image" Target="../media/image15.png"/><Relationship Id="rId4" Type="http://schemas.openxmlformats.org/officeDocument/2006/relationships/image" Target="../media/image8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8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9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0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1.png"/><Relationship Id="rId3" Type="http://schemas.openxmlformats.org/officeDocument/2006/relationships/image" Target="../media/image52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3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4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5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hyperlink" Target="http://kylin.io" TargetMode="External"/><Relationship Id="rId4" Type="http://schemas.openxmlformats.org/officeDocument/2006/relationships/hyperlink" Target="http://kylin.incubator.apache.org" TargetMode="External"/><Relationship Id="rId5" Type="http://schemas.openxmlformats.org/officeDocument/2006/relationships/image" Target="../media/image2.jpe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6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7.png"/><Relationship Id="rId3" Type="http://schemas.openxmlformats.org/officeDocument/2006/relationships/hyperlink" Target="mailto:dev@kylin.incubator.apache.org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hyperlink" Target="http://kylin.io" TargetMode="External"/><Relationship Id="rId3" Type="http://schemas.openxmlformats.org/officeDocument/2006/relationships/hyperlink" Target="https://twitter.com/ApacheKylin" TargetMode="External"/><Relationship Id="rId4" Type="http://schemas.openxmlformats.org/officeDocument/2006/relationships/image" Target="../media/image3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JD.com" TargetMode="External"/><Relationship Id="rId3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xfrm>
            <a:off x="3443" y="3580209"/>
            <a:ext cx="24377114" cy="5532041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1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Apache Kylin</a:t>
            </a:r>
            <a:endParaRPr b="1" sz="11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1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&amp; </a:t>
            </a:r>
            <a:endParaRPr b="1" sz="11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1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Zeppelin Integration</a:t>
            </a:r>
          </a:p>
        </p:txBody>
      </p:sp>
      <p:sp>
        <p:nvSpPr>
          <p:cNvPr id="124" name="Shape 124"/>
          <p:cNvSpPr/>
          <p:nvPr>
            <p:ph type="body" idx="1"/>
          </p:nvPr>
        </p:nvSpPr>
        <p:spPr>
          <a:xfrm>
            <a:off x="3443" y="8458200"/>
            <a:ext cx="24377115" cy="3253284"/>
          </a:xfrm>
          <a:prstGeom prst="rect">
            <a:avLst/>
          </a:prstGeom>
        </p:spPr>
        <p:txBody>
          <a:bodyPr/>
          <a:lstStyle/>
          <a:p>
            <a:pPr lvl="0" marL="914400" indent="-914400">
              <a:buClr>
                <a:srgbClr val="FFFFFF"/>
              </a:buClr>
              <a:buFont typeface="Arial"/>
              <a:defRPr sz="1800">
                <a:solidFill>
                  <a:srgbClr val="000000"/>
                </a:solidFill>
                <a:uFillTx/>
              </a:defRPr>
            </a:pPr>
            <a:endParaRPr sz="5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 marL="914400" indent="-914400">
              <a:buClr>
                <a:srgbClr val="FFFFFF"/>
              </a:buClr>
              <a:buFont typeface="Arial"/>
              <a:defRPr sz="1800">
                <a:solidFill>
                  <a:srgbClr val="000000"/>
                </a:solidFill>
                <a:uFillTx/>
              </a:defRPr>
            </a:pPr>
            <a:r>
              <a:rPr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Luke Han &amp; Jason Zhong</a:t>
            </a:r>
            <a:endParaRPr sz="5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 marL="914400" indent="-914400">
              <a:buClr>
                <a:srgbClr val="FFFFFF"/>
              </a:buClr>
              <a:buFont typeface="Arial"/>
              <a:defRPr sz="1800">
                <a:solidFill>
                  <a:srgbClr val="000000"/>
                </a:solidFill>
                <a:uFillTx/>
              </a:defRPr>
            </a:pPr>
            <a:r>
              <a:rPr sz="5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2" invalidUrl="" action="" tgtFrame="" tooltip="" history="1" highlightClick="0" endSnd="0"/>
              </a:rPr>
              <a:t>http://kylin.io</a:t>
            </a:r>
            <a:r>
              <a:rPr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| @ApacheKylin</a:t>
            </a:r>
          </a:p>
        </p:txBody>
      </p:sp>
      <p:pic>
        <p:nvPicPr>
          <p:cNvPr id="125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10204" y="490607"/>
            <a:ext cx="3963592" cy="3963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asted-image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992248" y="11495027"/>
            <a:ext cx="8393774" cy="21402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Balance Between Space and Time</a:t>
            </a:r>
          </a:p>
        </p:txBody>
      </p:sp>
      <p:grpSp>
        <p:nvGrpSpPr>
          <p:cNvPr id="245" name="Group 245"/>
          <p:cNvGrpSpPr/>
          <p:nvPr/>
        </p:nvGrpSpPr>
        <p:grpSpPr>
          <a:xfrm>
            <a:off x="1070304" y="3190902"/>
            <a:ext cx="16280894" cy="5958245"/>
            <a:chOff x="0" y="0"/>
            <a:chExt cx="16280893" cy="5958244"/>
          </a:xfrm>
        </p:grpSpPr>
        <p:sp>
          <p:nvSpPr>
            <p:cNvPr id="177" name="Shape 177"/>
            <p:cNvSpPr/>
            <p:nvPr/>
          </p:nvSpPr>
          <p:spPr>
            <a:xfrm flipH="1">
              <a:off x="3195689" y="1565353"/>
              <a:ext cx="3706172" cy="135382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78" name="Shape 178"/>
            <p:cNvSpPr/>
            <p:nvPr/>
          </p:nvSpPr>
          <p:spPr>
            <a:xfrm flipH="1">
              <a:off x="4827467" y="416559"/>
              <a:ext cx="888183" cy="114879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79" name="Shape 179"/>
            <p:cNvSpPr/>
            <p:nvPr/>
          </p:nvSpPr>
          <p:spPr>
            <a:xfrm>
              <a:off x="5715649" y="416559"/>
              <a:ext cx="1186210" cy="114879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0" name="Shape 180"/>
            <p:cNvSpPr/>
            <p:nvPr/>
          </p:nvSpPr>
          <p:spPr>
            <a:xfrm>
              <a:off x="5715649" y="416559"/>
              <a:ext cx="3263556" cy="125293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1" name="Shape 181"/>
            <p:cNvSpPr/>
            <p:nvPr/>
          </p:nvSpPr>
          <p:spPr>
            <a:xfrm>
              <a:off x="50163" y="2154395"/>
              <a:ext cx="1758807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item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0" y="4533342"/>
              <a:ext cx="3176188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item, location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6302853" y="5369716"/>
              <a:ext cx="5361556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item, location, supplier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2127508" y="715962"/>
              <a:ext cx="888516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4349441" y="748505"/>
              <a:ext cx="888516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item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6574325" y="748505"/>
              <a:ext cx="1435606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location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8802159" y="748505"/>
              <a:ext cx="1476541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supplier</a:t>
              </a:r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2455046" y="416559"/>
              <a:ext cx="3260604" cy="114879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9" name="Shape 189"/>
            <p:cNvSpPr/>
            <p:nvPr/>
          </p:nvSpPr>
          <p:spPr>
            <a:xfrm flipH="1">
              <a:off x="1118344" y="1565353"/>
              <a:ext cx="1336701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0" name="Shape 190"/>
            <p:cNvSpPr/>
            <p:nvPr/>
          </p:nvSpPr>
          <p:spPr>
            <a:xfrm>
              <a:off x="2455044" y="1565353"/>
              <a:ext cx="740645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1" name="Shape 191"/>
            <p:cNvSpPr/>
            <p:nvPr/>
          </p:nvSpPr>
          <p:spPr>
            <a:xfrm>
              <a:off x="2455044" y="1565353"/>
              <a:ext cx="2815039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1118343" y="1565353"/>
              <a:ext cx="3709124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3" name="Shape 193"/>
            <p:cNvSpPr/>
            <p:nvPr/>
          </p:nvSpPr>
          <p:spPr>
            <a:xfrm>
              <a:off x="4827466" y="1565353"/>
              <a:ext cx="2519961" cy="135382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4" name="Shape 194"/>
            <p:cNvSpPr/>
            <p:nvPr/>
          </p:nvSpPr>
          <p:spPr>
            <a:xfrm>
              <a:off x="4827466" y="1565353"/>
              <a:ext cx="4299277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5" name="Shape 195"/>
            <p:cNvSpPr/>
            <p:nvPr/>
          </p:nvSpPr>
          <p:spPr>
            <a:xfrm>
              <a:off x="6901860" y="1565353"/>
              <a:ext cx="445566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6" name="Shape 196"/>
            <p:cNvSpPr/>
            <p:nvPr/>
          </p:nvSpPr>
          <p:spPr>
            <a:xfrm>
              <a:off x="6901860" y="1565353"/>
              <a:ext cx="4004201" cy="13538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5270082" y="1669493"/>
              <a:ext cx="3709124" cy="124968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8" name="Shape 198"/>
            <p:cNvSpPr/>
            <p:nvPr/>
          </p:nvSpPr>
          <p:spPr>
            <a:xfrm>
              <a:off x="8979206" y="1669493"/>
              <a:ext cx="147539" cy="12496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9" name="Shape 199"/>
            <p:cNvSpPr/>
            <p:nvPr/>
          </p:nvSpPr>
          <p:spPr>
            <a:xfrm>
              <a:off x="8979205" y="1669493"/>
              <a:ext cx="1926854" cy="12496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0" name="Shape 200"/>
            <p:cNvSpPr/>
            <p:nvPr/>
          </p:nvSpPr>
          <p:spPr>
            <a:xfrm>
              <a:off x="1118343" y="2919172"/>
              <a:ext cx="1336701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1" name="Shape 201"/>
            <p:cNvSpPr/>
            <p:nvPr/>
          </p:nvSpPr>
          <p:spPr>
            <a:xfrm>
              <a:off x="1118343" y="2919172"/>
              <a:ext cx="3263556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2" name="Shape 202"/>
            <p:cNvSpPr/>
            <p:nvPr/>
          </p:nvSpPr>
          <p:spPr>
            <a:xfrm>
              <a:off x="3195688" y="2919172"/>
              <a:ext cx="3260604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4381900" y="2919172"/>
              <a:ext cx="888183" cy="156535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4" name="Shape 204"/>
            <p:cNvSpPr/>
            <p:nvPr/>
          </p:nvSpPr>
          <p:spPr>
            <a:xfrm>
              <a:off x="5270082" y="2919172"/>
              <a:ext cx="1186210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2455045" y="2919172"/>
              <a:ext cx="4892383" cy="156535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6" name="Shape 206"/>
            <p:cNvSpPr/>
            <p:nvPr/>
          </p:nvSpPr>
          <p:spPr>
            <a:xfrm>
              <a:off x="7347427" y="2919172"/>
              <a:ext cx="1186210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7" name="Shape 207"/>
            <p:cNvSpPr/>
            <p:nvPr/>
          </p:nvSpPr>
          <p:spPr>
            <a:xfrm flipH="1">
              <a:off x="4381900" y="2919172"/>
              <a:ext cx="4744845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8533640" y="2919172"/>
              <a:ext cx="593105" cy="156535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09" name="Shape 209"/>
            <p:cNvSpPr/>
            <p:nvPr/>
          </p:nvSpPr>
          <p:spPr>
            <a:xfrm flipH="1">
              <a:off x="8533640" y="2919172"/>
              <a:ext cx="2372422" cy="156535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6456294" y="2919172"/>
              <a:ext cx="4449768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1" name="Shape 211"/>
            <p:cNvSpPr/>
            <p:nvPr/>
          </p:nvSpPr>
          <p:spPr>
            <a:xfrm>
              <a:off x="2455044" y="4484526"/>
              <a:ext cx="3408145" cy="125293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2" name="Shape 212"/>
            <p:cNvSpPr/>
            <p:nvPr/>
          </p:nvSpPr>
          <p:spPr>
            <a:xfrm>
              <a:off x="4381899" y="4380386"/>
              <a:ext cx="1631778" cy="146121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3" name="Shape 213"/>
            <p:cNvSpPr/>
            <p:nvPr/>
          </p:nvSpPr>
          <p:spPr>
            <a:xfrm flipH="1">
              <a:off x="6013678" y="4380386"/>
              <a:ext cx="442616" cy="135707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4" name="Shape 214"/>
            <p:cNvSpPr/>
            <p:nvPr/>
          </p:nvSpPr>
          <p:spPr>
            <a:xfrm flipH="1">
              <a:off x="5863189" y="4484526"/>
              <a:ext cx="2670450" cy="135707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15" name="Shape 215"/>
            <p:cNvSpPr/>
            <p:nvPr/>
          </p:nvSpPr>
          <p:spPr>
            <a:xfrm>
              <a:off x="2277997" y="2154395"/>
              <a:ext cx="2305898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location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4201902" y="2935444"/>
              <a:ext cx="2461980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supplier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6279247" y="2274807"/>
              <a:ext cx="2305897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item, location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8058563" y="2870357"/>
              <a:ext cx="2346832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item, supplier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0469346" y="2183684"/>
              <a:ext cx="2893922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location, supplier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3440602" y="4497544"/>
              <a:ext cx="3461258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item, supplier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4998611" y="3765310"/>
              <a:ext cx="4281573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time, location, supplier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7825453" y="4533342"/>
              <a:ext cx="3764213" cy="588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marL="0" marR="0" algn="l">
                <a:defRPr b="1" sz="2800">
                  <a:solidFill>
                    <a:srgbClr val="796E65"/>
                  </a:solidFill>
                  <a:uFillTx/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2800">
                  <a:solidFill>
                    <a:srgbClr val="796E65"/>
                  </a:solidFill>
                </a:rPr>
                <a:t>item, location, supplier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3130944" y="0"/>
              <a:ext cx="3149950" cy="6514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0-</a:t>
              </a: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D(apex) cuboid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13095535" y="1272460"/>
              <a:ext cx="2248285" cy="6514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1-</a:t>
              </a: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 cuboids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13095535" y="2730419"/>
              <a:ext cx="2248285" cy="6514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2-</a:t>
              </a: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 cuboids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3095535" y="3983352"/>
              <a:ext cx="2248285" cy="651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3-</a:t>
              </a: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 cuboids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3095535" y="5115874"/>
              <a:ext cx="3103778" cy="6514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4-</a:t>
              </a:r>
              <a:r>
                <a:rPr sz="3200">
                  <a:solidFill>
                    <a:srgbClr val="796E6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D(base) cuboid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0758522" y="2815033"/>
              <a:ext cx="445568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29" name="Shape 229"/>
            <p:cNvSpPr/>
            <p:nvPr/>
          </p:nvSpPr>
          <p:spPr>
            <a:xfrm>
              <a:off x="8681177" y="1565353"/>
              <a:ext cx="445568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0" name="Shape 230"/>
            <p:cNvSpPr/>
            <p:nvPr/>
          </p:nvSpPr>
          <p:spPr>
            <a:xfrm>
              <a:off x="5568110" y="312419"/>
              <a:ext cx="445569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1" name="Shape 231"/>
            <p:cNvSpPr/>
            <p:nvPr/>
          </p:nvSpPr>
          <p:spPr>
            <a:xfrm>
              <a:off x="4529438" y="1461213"/>
              <a:ext cx="445568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2" name="Shape 232"/>
            <p:cNvSpPr/>
            <p:nvPr/>
          </p:nvSpPr>
          <p:spPr>
            <a:xfrm>
              <a:off x="6754321" y="1461213"/>
              <a:ext cx="445569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3" name="Shape 233"/>
            <p:cNvSpPr/>
            <p:nvPr/>
          </p:nvSpPr>
          <p:spPr>
            <a:xfrm>
              <a:off x="8979206" y="2815033"/>
              <a:ext cx="445568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4" name="Shape 234"/>
            <p:cNvSpPr/>
            <p:nvPr/>
          </p:nvSpPr>
          <p:spPr>
            <a:xfrm>
              <a:off x="8386100" y="4276246"/>
              <a:ext cx="445568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5" name="Shape 235"/>
            <p:cNvSpPr/>
            <p:nvPr/>
          </p:nvSpPr>
          <p:spPr>
            <a:xfrm>
              <a:off x="7199889" y="2815033"/>
              <a:ext cx="445568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6" name="Shape 236"/>
            <p:cNvSpPr/>
            <p:nvPr/>
          </p:nvSpPr>
          <p:spPr>
            <a:xfrm>
              <a:off x="6308755" y="4276246"/>
              <a:ext cx="445568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7" name="Shape 237"/>
            <p:cNvSpPr/>
            <p:nvPr/>
          </p:nvSpPr>
          <p:spPr>
            <a:xfrm>
              <a:off x="5715649" y="5630066"/>
              <a:ext cx="445568" cy="315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8" name="Shape 238"/>
            <p:cNvSpPr/>
            <p:nvPr/>
          </p:nvSpPr>
          <p:spPr>
            <a:xfrm>
              <a:off x="4234360" y="4276246"/>
              <a:ext cx="442617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2455043" y="2919172"/>
              <a:ext cx="740646" cy="156535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240" name="Shape 240"/>
            <p:cNvSpPr/>
            <p:nvPr/>
          </p:nvSpPr>
          <p:spPr>
            <a:xfrm>
              <a:off x="5122543" y="2815033"/>
              <a:ext cx="445569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41" name="Shape 241"/>
            <p:cNvSpPr/>
            <p:nvPr/>
          </p:nvSpPr>
          <p:spPr>
            <a:xfrm>
              <a:off x="2304554" y="1461213"/>
              <a:ext cx="445569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42" name="Shape 242"/>
            <p:cNvSpPr/>
            <p:nvPr/>
          </p:nvSpPr>
          <p:spPr>
            <a:xfrm>
              <a:off x="970804" y="2815033"/>
              <a:ext cx="445569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43" name="Shape 243"/>
            <p:cNvSpPr/>
            <p:nvPr/>
          </p:nvSpPr>
          <p:spPr>
            <a:xfrm>
              <a:off x="2304554" y="4276246"/>
              <a:ext cx="445569" cy="31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244" name="Shape 244"/>
            <p:cNvSpPr/>
            <p:nvPr/>
          </p:nvSpPr>
          <p:spPr>
            <a:xfrm>
              <a:off x="3048149" y="2815033"/>
              <a:ext cx="442616" cy="312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</p:grpSp>
      <p:sp>
        <p:nvSpPr>
          <p:cNvPr id="246" name="Shape 246"/>
          <p:cNvSpPr/>
          <p:nvPr/>
        </p:nvSpPr>
        <p:spPr>
          <a:xfrm>
            <a:off x="1252110" y="9500741"/>
            <a:ext cx="15917282" cy="2518768"/>
          </a:xfrm>
          <a:prstGeom prst="rect">
            <a:avLst/>
          </a:prstGeom>
          <a:ln w="12700">
            <a:solidFill>
              <a:srgbClr val="86B817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604875" marR="0" indent="-604875" algn="l" defTabSz="896111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sz="1800">
                <a:uFillTx/>
              </a:defRPr>
            </a:pPr>
            <a:r>
              <a:rPr sz="3528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Base vs. aggregate cells; ancestor vs. descendant cells; parent vs. child cells</a:t>
            </a:r>
            <a:endParaRPr sz="39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918514" marR="0" indent="-470458" algn="l" defTabSz="896111">
              <a:lnSpc>
                <a:spcPct val="80000"/>
              </a:lnSpc>
              <a:spcBef>
                <a:spcPts val="300"/>
              </a:spcBef>
              <a:buSzPct val="80000"/>
              <a:buAutoNum type="arabicPeriod" startAt="1"/>
              <a:defRPr sz="1800">
                <a:uFillTx/>
              </a:defRPr>
            </a:pP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(9/15, milk, Urbana, Dairy_land)  - &lt;</a:t>
            </a:r>
            <a:r>
              <a:rPr b="1" sz="2744">
                <a:solidFill>
                  <a:srgbClr val="796E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time, item, location, supplier</a:t>
            </a: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&gt;</a:t>
            </a:r>
            <a:endParaRPr sz="39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918514" marR="0" indent="-470458" algn="l" defTabSz="896111">
              <a:lnSpc>
                <a:spcPct val="80000"/>
              </a:lnSpc>
              <a:spcBef>
                <a:spcPts val="300"/>
              </a:spcBef>
              <a:buSzPct val="80000"/>
              <a:buAutoNum type="arabicPeriod" startAt="1"/>
              <a:defRPr sz="1800">
                <a:uFillTx/>
              </a:defRPr>
            </a:pP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(9/15, milk, Urbana, *)  - &lt;</a:t>
            </a:r>
            <a:r>
              <a:rPr b="1" sz="2744">
                <a:solidFill>
                  <a:srgbClr val="796E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time, item, location</a:t>
            </a: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&gt;</a:t>
            </a:r>
            <a:endParaRPr sz="39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918514" marR="0" indent="-470458" algn="l" defTabSz="896111">
              <a:lnSpc>
                <a:spcPct val="80000"/>
              </a:lnSpc>
              <a:spcBef>
                <a:spcPts val="300"/>
              </a:spcBef>
              <a:buSzPct val="80000"/>
              <a:buAutoNum type="arabicPeriod" startAt="1"/>
              <a:defRPr sz="1800">
                <a:uFillTx/>
              </a:defRPr>
            </a:pP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(*, milk, Urbana, *)  - &lt;</a:t>
            </a:r>
            <a:r>
              <a:rPr b="1" sz="2744">
                <a:solidFill>
                  <a:srgbClr val="796E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item, location</a:t>
            </a: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&gt;</a:t>
            </a:r>
            <a:endParaRPr sz="39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918514" marR="0" indent="-470458" algn="l" defTabSz="896111">
              <a:lnSpc>
                <a:spcPct val="80000"/>
              </a:lnSpc>
              <a:spcBef>
                <a:spcPts val="300"/>
              </a:spcBef>
              <a:buSzPct val="80000"/>
              <a:buAutoNum type="arabicPeriod" startAt="1"/>
              <a:defRPr sz="1800">
                <a:uFillTx/>
              </a:defRPr>
            </a:pP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(*, milk, Chicago, *) - &lt;</a:t>
            </a:r>
            <a:r>
              <a:rPr b="1" sz="2744">
                <a:solidFill>
                  <a:srgbClr val="796E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item, location</a:t>
            </a: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&gt;</a:t>
            </a:r>
            <a:endParaRPr sz="39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918514" marR="0" indent="-470458" algn="l" defTabSz="896111">
              <a:lnSpc>
                <a:spcPct val="80000"/>
              </a:lnSpc>
              <a:spcBef>
                <a:spcPts val="300"/>
              </a:spcBef>
              <a:buSzPct val="80000"/>
              <a:buAutoNum type="arabicPeriod" startAt="1"/>
              <a:defRPr sz="1800">
                <a:uFillTx/>
              </a:defRPr>
            </a:pP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(*, milk, *, *)  - &lt;</a:t>
            </a:r>
            <a:r>
              <a:rPr b="1" sz="2744">
                <a:solidFill>
                  <a:srgbClr val="796E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</a:t>
            </a:r>
            <a:r>
              <a:rPr sz="2744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&gt;</a:t>
            </a:r>
          </a:p>
        </p:txBody>
      </p:sp>
      <p:grpSp>
        <p:nvGrpSpPr>
          <p:cNvPr id="251" name="Group 251"/>
          <p:cNvGrpSpPr/>
          <p:nvPr/>
        </p:nvGrpSpPr>
        <p:grpSpPr>
          <a:xfrm>
            <a:off x="17782574" y="3231669"/>
            <a:ext cx="6005913" cy="8541775"/>
            <a:chOff x="0" y="0"/>
            <a:chExt cx="6005911" cy="8541774"/>
          </a:xfrm>
        </p:grpSpPr>
        <p:grpSp>
          <p:nvGrpSpPr>
            <p:cNvPr id="249" name="Group 249"/>
            <p:cNvGrpSpPr/>
            <p:nvPr/>
          </p:nvGrpSpPr>
          <p:grpSpPr>
            <a:xfrm>
              <a:off x="-1" y="-1"/>
              <a:ext cx="5865372" cy="2341828"/>
              <a:chOff x="0" y="0"/>
              <a:chExt cx="5865371" cy="2341826"/>
            </a:xfrm>
          </p:grpSpPr>
          <p:sp>
            <p:nvSpPr>
              <p:cNvPr id="247" name="Shape 247"/>
              <p:cNvSpPr/>
              <p:nvPr/>
            </p:nvSpPr>
            <p:spPr>
              <a:xfrm>
                <a:off x="551512" y="1045682"/>
                <a:ext cx="5313859" cy="1296145"/>
              </a:xfrm>
              <a:prstGeom prst="rect">
                <a:avLst/>
              </a:prstGeom>
              <a:noFill/>
              <a:ln w="12700" cap="flat">
                <a:solidFill>
                  <a:srgbClr val="86B817"/>
                </a:solidFill>
                <a:prstDash val="solid"/>
                <a:beve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normAutofit fontScale="100000" lnSpcReduction="0"/>
              </a:bodyPr>
              <a:lstStyle/>
              <a:p>
                <a:pPr lvl="0" marL="364159" marR="0" indent="-364159" algn="l" defTabSz="539495">
                  <a:spcBef>
                    <a:spcPts val="200"/>
                  </a:spcBef>
                  <a:buSzPct val="100000"/>
                  <a:buFont typeface="Arial"/>
                  <a:buChar char="•"/>
                  <a:defRPr sz="1800">
                    <a:uFillTx/>
                  </a:defRPr>
                </a:pPr>
                <a:r>
                  <a:rPr sz="2124">
                    <a:solidFill>
                      <a:srgbClr val="796E65"/>
                    </a:solidFill>
                    <a:latin typeface="Microsoft Sans Serif"/>
                    <a:ea typeface="Microsoft Sans Serif"/>
                    <a:cs typeface="Microsoft Sans Serif"/>
                    <a:sym typeface="Microsoft Sans Serif"/>
                  </a:rPr>
                  <a:t>Cuboid = one combination of dimensions</a:t>
                </a:r>
                <a:endParaRPr sz="2359">
                  <a:solidFill>
                    <a:srgbClr val="796E65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endParaRPr>
              </a:p>
              <a:p>
                <a:pPr lvl="0" marL="364159" marR="0" indent="-364159" algn="l" defTabSz="539495">
                  <a:spcBef>
                    <a:spcPts val="200"/>
                  </a:spcBef>
                  <a:buSzPct val="100000"/>
                  <a:buFont typeface="Arial"/>
                  <a:buChar char="•"/>
                  <a:defRPr sz="1800">
                    <a:uFillTx/>
                  </a:defRPr>
                </a:pPr>
                <a:r>
                  <a:rPr sz="2124">
                    <a:solidFill>
                      <a:srgbClr val="796E65"/>
                    </a:solidFill>
                    <a:latin typeface="Microsoft Sans Serif"/>
                    <a:ea typeface="Microsoft Sans Serif"/>
                    <a:cs typeface="Microsoft Sans Serif"/>
                    <a:sym typeface="Microsoft Sans Serif"/>
                  </a:rPr>
                  <a:t>Cube = all combination of dimensions  (all cuboids)</a:t>
                </a:r>
              </a:p>
            </p:txBody>
          </p:sp>
          <p:sp>
            <p:nvSpPr>
              <p:cNvPr id="248" name="Shape 248"/>
              <p:cNvSpPr/>
              <p:nvPr/>
            </p:nvSpPr>
            <p:spPr>
              <a:xfrm>
                <a:off x="-1" y="-1"/>
                <a:ext cx="3804852" cy="939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5800"/>
                </a:lvl1pPr>
              </a:lstStyle>
              <a:p>
                <a:pPr lvl="0">
                  <a:defRPr sz="1800">
                    <a:uFillTx/>
                  </a:defRPr>
                </a:pPr>
                <a:r>
                  <a:rPr sz="5800">
                    <a:uFill>
                      <a:solidFill/>
                    </a:uFill>
                  </a:rPr>
                  <a:t>OLAP Cube</a:t>
                </a:r>
              </a:p>
            </p:txBody>
          </p:sp>
        </p:grpSp>
        <p:pic>
          <p:nvPicPr>
            <p:cNvPr id="250" name="pasted-image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14277" y="2850140"/>
              <a:ext cx="5691635" cy="5691635"/>
            </a:xfrm>
            <a:prstGeom prst="rect">
              <a:avLst/>
            </a:prstGeom>
            <a:ln w="25400" cap="flat">
              <a:noFill/>
              <a:round/>
            </a:ln>
            <a:effectLst/>
          </p:spPr>
        </p:pic>
      </p:grpSp>
    </p:spTree>
  </p:cSld>
  <p:clrMapOvr>
    <a:masterClrMapping/>
  </p:clrMapOvr>
  <p:transition spd="fast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6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1" grpId="3"/>
      <p:bldP build="whole" bldLvl="1" animBg="1" rev="0" advAuto="0" spid="245" grpId="1"/>
      <p:bldP build="whole" bldLvl="1" animBg="1" rev="0" advAuto="0" spid="246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From Relational to Key-Value</a:t>
            </a:r>
          </a:p>
        </p:txBody>
      </p:sp>
      <p:pic>
        <p:nvPicPr>
          <p:cNvPr id="25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0639" y="2215885"/>
            <a:ext cx="19731294" cy="10442499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fast" advClick="1">
    <p:push dir="l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How</a:t>
            </a:r>
          </a:p>
        </p:txBody>
      </p:sp>
      <p:pic>
        <p:nvPicPr>
          <p:cNvPr id="257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75746" y="6599482"/>
            <a:ext cx="2096078" cy="352234"/>
          </a:xfrm>
          <a:prstGeom prst="rect">
            <a:avLst/>
          </a:prstGeom>
        </p:spPr>
      </p:pic>
      <p:grpSp>
        <p:nvGrpSpPr>
          <p:cNvPr id="272" name="Group 272"/>
          <p:cNvGrpSpPr/>
          <p:nvPr/>
        </p:nvGrpSpPr>
        <p:grpSpPr>
          <a:xfrm>
            <a:off x="9526675" y="8081460"/>
            <a:ext cx="6267154" cy="4304067"/>
            <a:chOff x="0" y="-38100"/>
            <a:chExt cx="6267152" cy="4304066"/>
          </a:xfrm>
        </p:grpSpPr>
        <p:grpSp>
          <p:nvGrpSpPr>
            <p:cNvPr id="268" name="Group 268"/>
            <p:cNvGrpSpPr/>
            <p:nvPr/>
          </p:nvGrpSpPr>
          <p:grpSpPr>
            <a:xfrm>
              <a:off x="0" y="964560"/>
              <a:ext cx="6267153" cy="2854400"/>
              <a:chOff x="0" y="0"/>
              <a:chExt cx="6267152" cy="2854398"/>
            </a:xfrm>
          </p:grpSpPr>
          <p:grpSp>
            <p:nvGrpSpPr>
              <p:cNvPr id="261" name="Group 261"/>
              <p:cNvGrpSpPr/>
              <p:nvPr/>
            </p:nvGrpSpPr>
            <p:grpSpPr>
              <a:xfrm>
                <a:off x="0" y="0"/>
                <a:ext cx="4120706" cy="2288120"/>
                <a:chOff x="0" y="0"/>
                <a:chExt cx="4120705" cy="2288119"/>
              </a:xfrm>
            </p:grpSpPr>
            <p:pic>
              <p:nvPicPr>
                <p:cNvPr id="259" name="pasted-image.png"/>
                <p:cNvPicPr/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117273" y="0"/>
                  <a:ext cx="3886159" cy="2142370"/>
                </a:xfrm>
                <a:prstGeom prst="rect">
                  <a:avLst/>
                </a:prstGeom>
                <a:ln w="25400" cap="flat">
                  <a:noFill/>
                  <a:round/>
                </a:ln>
                <a:effectLst/>
              </p:spPr>
            </p:pic>
            <p:sp>
              <p:nvSpPr>
                <p:cNvPr id="260" name="Shape 260"/>
                <p:cNvSpPr/>
                <p:nvPr/>
              </p:nvSpPr>
              <p:spPr>
                <a:xfrm>
                  <a:off x="0" y="6627"/>
                  <a:ext cx="4120706" cy="2281493"/>
                </a:xfrm>
                <a:prstGeom prst="rect">
                  <a:avLst/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lvl="0"/>
                </a:p>
              </p:txBody>
            </p:sp>
          </p:grpSp>
          <p:grpSp>
            <p:nvGrpSpPr>
              <p:cNvPr id="264" name="Group 264"/>
              <p:cNvGrpSpPr/>
              <p:nvPr/>
            </p:nvGrpSpPr>
            <p:grpSpPr>
              <a:xfrm>
                <a:off x="1335057" y="268982"/>
                <a:ext cx="4120706" cy="2288121"/>
                <a:chOff x="0" y="0"/>
                <a:chExt cx="4120705" cy="2288119"/>
              </a:xfrm>
            </p:grpSpPr>
            <p:pic>
              <p:nvPicPr>
                <p:cNvPr id="262" name="pasted-image.png"/>
                <p:cNvPicPr/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117273" y="0"/>
                  <a:ext cx="3886159" cy="2142370"/>
                </a:xfrm>
                <a:prstGeom prst="rect">
                  <a:avLst/>
                </a:prstGeom>
                <a:ln w="25400" cap="flat">
                  <a:noFill/>
                  <a:round/>
                </a:ln>
                <a:effectLst/>
              </p:spPr>
            </p:pic>
            <p:sp>
              <p:nvSpPr>
                <p:cNvPr id="263" name="Shape 263"/>
                <p:cNvSpPr/>
                <p:nvPr/>
              </p:nvSpPr>
              <p:spPr>
                <a:xfrm>
                  <a:off x="0" y="6627"/>
                  <a:ext cx="4120706" cy="2281493"/>
                </a:xfrm>
                <a:prstGeom prst="rect">
                  <a:avLst/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lvl="0"/>
                </a:p>
              </p:txBody>
            </p:sp>
          </p:grpSp>
          <p:grpSp>
            <p:nvGrpSpPr>
              <p:cNvPr id="267" name="Group 267"/>
              <p:cNvGrpSpPr/>
              <p:nvPr/>
            </p:nvGrpSpPr>
            <p:grpSpPr>
              <a:xfrm>
                <a:off x="2146447" y="566278"/>
                <a:ext cx="4120706" cy="2288121"/>
                <a:chOff x="0" y="0"/>
                <a:chExt cx="4120705" cy="2288119"/>
              </a:xfrm>
            </p:grpSpPr>
            <p:pic>
              <p:nvPicPr>
                <p:cNvPr id="265" name="pasted-image.png"/>
                <p:cNvPicPr/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117273" y="0"/>
                  <a:ext cx="3886159" cy="2142370"/>
                </a:xfrm>
                <a:prstGeom prst="rect">
                  <a:avLst/>
                </a:prstGeom>
                <a:ln w="25400" cap="flat">
                  <a:noFill/>
                  <a:round/>
                </a:ln>
                <a:effectLst/>
              </p:spPr>
            </p:pic>
            <p:sp>
              <p:nvSpPr>
                <p:cNvPr id="266" name="Shape 266"/>
                <p:cNvSpPr/>
                <p:nvPr/>
              </p:nvSpPr>
              <p:spPr>
                <a:xfrm>
                  <a:off x="0" y="6627"/>
                  <a:ext cx="4120706" cy="2281493"/>
                </a:xfrm>
                <a:prstGeom prst="rect">
                  <a:avLst/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lvl="0"/>
                </a:p>
              </p:txBody>
            </p:sp>
          </p:grpSp>
        </p:grpSp>
        <p:pic>
          <p:nvPicPr>
            <p:cNvPr id="269" name="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5400000">
              <a:off x="2724817" y="440383"/>
              <a:ext cx="1309702" cy="352735"/>
            </a:xfrm>
            <a:prstGeom prst="rect">
              <a:avLst/>
            </a:prstGeom>
            <a:effectLst/>
          </p:spPr>
        </p:pic>
        <p:sp>
          <p:nvSpPr>
            <p:cNvPr id="271" name="Shape 271"/>
            <p:cNvSpPr/>
            <p:nvPr/>
          </p:nvSpPr>
          <p:spPr>
            <a:xfrm>
              <a:off x="2254488" y="3719866"/>
              <a:ext cx="2054360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 lvl="0">
                <a:defRPr sz="1800">
                  <a:uFillTx/>
                </a:defRPr>
              </a:pPr>
              <a:r>
                <a:rPr sz="3000">
                  <a:uFill>
                    <a:solidFill/>
                  </a:uFill>
                </a:rPr>
                <a:t>Map Reduce</a:t>
              </a:r>
            </a:p>
          </p:txBody>
        </p:sp>
      </p:grpSp>
      <p:grpSp>
        <p:nvGrpSpPr>
          <p:cNvPr id="276" name="Group 276"/>
          <p:cNvGrpSpPr/>
          <p:nvPr/>
        </p:nvGrpSpPr>
        <p:grpSpPr>
          <a:xfrm>
            <a:off x="9623968" y="5400774"/>
            <a:ext cx="6368753" cy="2749650"/>
            <a:chOff x="0" y="0"/>
            <a:chExt cx="6368752" cy="2749649"/>
          </a:xfrm>
        </p:grpSpPr>
        <p:pic>
          <p:nvPicPr>
            <p:cNvPr id="273" name="image5.jpg" descr="kylin_logo.jp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446904" y="269065"/>
              <a:ext cx="2211519" cy="22115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4" name="Shape 274"/>
            <p:cNvSpPr/>
            <p:nvPr/>
          </p:nvSpPr>
          <p:spPr>
            <a:xfrm>
              <a:off x="0" y="0"/>
              <a:ext cx="6368753" cy="274965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</a:p>
          </p:txBody>
        </p:sp>
        <p:sp>
          <p:nvSpPr>
            <p:cNvPr id="275" name="Shape 275"/>
            <p:cNvSpPr/>
            <p:nvPr/>
          </p:nvSpPr>
          <p:spPr>
            <a:xfrm>
              <a:off x="3031686" y="625524"/>
              <a:ext cx="2540953" cy="149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9600">
                  <a:solidFill>
                    <a:srgbClr val="F39019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9600">
                  <a:solidFill>
                    <a:srgbClr val="F39019"/>
                  </a:solidFill>
                  <a:uFill>
                    <a:solidFill/>
                  </a:uFill>
                </a:rPr>
                <a:t>Kylin</a:t>
              </a:r>
            </a:p>
          </p:txBody>
        </p:sp>
      </p:grpSp>
      <p:grpSp>
        <p:nvGrpSpPr>
          <p:cNvPr id="300" name="Group 300"/>
          <p:cNvGrpSpPr/>
          <p:nvPr/>
        </p:nvGrpSpPr>
        <p:grpSpPr>
          <a:xfrm>
            <a:off x="1778277" y="5130019"/>
            <a:ext cx="5868938" cy="3291160"/>
            <a:chOff x="0" y="0"/>
            <a:chExt cx="5868936" cy="3291158"/>
          </a:xfrm>
        </p:grpSpPr>
        <p:pic>
          <p:nvPicPr>
            <p:cNvPr id="277" name="pasted-image.png"/>
            <p:cNvPicPr/>
            <p:nvPr/>
          </p:nvPicPr>
          <p:blipFill>
            <a:blip r:embed="rId6">
              <a:extLst/>
            </a:blip>
            <a:srcRect l="0" t="0" r="0" b="0"/>
            <a:stretch>
              <a:fillRect/>
            </a:stretch>
          </p:blipFill>
          <p:spPr>
            <a:xfrm>
              <a:off x="3099084" y="706771"/>
              <a:ext cx="2470865" cy="1877597"/>
            </a:xfrm>
            <a:prstGeom prst="rect">
              <a:avLst/>
            </a:prstGeom>
            <a:ln w="25400" cap="flat">
              <a:noFill/>
              <a:round/>
            </a:ln>
            <a:effectLst/>
          </p:spPr>
        </p:pic>
        <p:grpSp>
          <p:nvGrpSpPr>
            <p:cNvPr id="299" name="Group 299"/>
            <p:cNvGrpSpPr/>
            <p:nvPr/>
          </p:nvGrpSpPr>
          <p:grpSpPr>
            <a:xfrm>
              <a:off x="0" y="0"/>
              <a:ext cx="5868937" cy="3291159"/>
              <a:chOff x="0" y="0"/>
              <a:chExt cx="5868936" cy="3291158"/>
            </a:xfrm>
          </p:grpSpPr>
          <p:pic>
            <p:nvPicPr>
              <p:cNvPr id="278" name=""/>
              <p:cNvPicPr/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1094188" y="284417"/>
                <a:ext cx="1495835" cy="352235"/>
              </a:xfrm>
              <a:prstGeom prst="rect">
                <a:avLst/>
              </a:prstGeom>
              <a:effectLst/>
            </p:spPr>
          </p:pic>
          <p:pic>
            <p:nvPicPr>
              <p:cNvPr id="280" name=""/>
              <p:cNvPicPr/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1094188" y="1469462"/>
                <a:ext cx="1495835" cy="352235"/>
              </a:xfrm>
              <a:prstGeom prst="rect">
                <a:avLst/>
              </a:prstGeom>
              <a:effectLst/>
            </p:spPr>
          </p:pic>
          <p:pic>
            <p:nvPicPr>
              <p:cNvPr id="282" name=""/>
              <p:cNvPicPr/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1094188" y="2654507"/>
                <a:ext cx="1495835" cy="352234"/>
              </a:xfrm>
              <a:prstGeom prst="rect">
                <a:avLst/>
              </a:prstGeom>
              <a:effectLst/>
            </p:spPr>
          </p:pic>
          <p:grpSp>
            <p:nvGrpSpPr>
              <p:cNvPr id="286" name="Group 286"/>
              <p:cNvGrpSpPr/>
              <p:nvPr/>
            </p:nvGrpSpPr>
            <p:grpSpPr>
              <a:xfrm>
                <a:off x="2580655" y="357869"/>
                <a:ext cx="3288282" cy="2822016"/>
                <a:chOff x="0" y="57087"/>
                <a:chExt cx="3288281" cy="2822015"/>
              </a:xfrm>
            </p:grpSpPr>
            <p:pic>
              <p:nvPicPr>
                <p:cNvPr id="284" name="pasted-image.png"/>
                <p:cNvPicPr/>
                <p:nvPr/>
              </p:nvPicPr>
              <p:blipFill>
                <a:blip r:embed="rId10">
                  <a:extLst/>
                </a:blip>
                <a:stretch>
                  <a:fillRect/>
                </a:stretch>
              </p:blipFill>
              <p:spPr>
                <a:xfrm>
                  <a:off x="1997268" y="1723185"/>
                  <a:ext cx="1155919" cy="1155919"/>
                </a:xfrm>
                <a:prstGeom prst="rect">
                  <a:avLst/>
                </a:prstGeom>
                <a:ln w="25400" cap="flat">
                  <a:noFill/>
                  <a:round/>
                </a:ln>
                <a:effectLst/>
              </p:spPr>
            </p:pic>
            <p:sp>
              <p:nvSpPr>
                <p:cNvPr id="285" name="Shape 285"/>
                <p:cNvSpPr/>
                <p:nvPr/>
              </p:nvSpPr>
              <p:spPr>
                <a:xfrm>
                  <a:off x="0" y="57087"/>
                  <a:ext cx="3288282" cy="2740224"/>
                </a:xfrm>
                <a:prstGeom prst="rect">
                  <a:avLst/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lvl="0"/>
                </a:p>
              </p:txBody>
            </p:sp>
          </p:grpSp>
          <p:grpSp>
            <p:nvGrpSpPr>
              <p:cNvPr id="290" name="Group 290"/>
              <p:cNvGrpSpPr/>
              <p:nvPr/>
            </p:nvGrpSpPr>
            <p:grpSpPr>
              <a:xfrm>
                <a:off x="0" y="1185044"/>
                <a:ext cx="944106" cy="921071"/>
                <a:chOff x="0" y="0"/>
                <a:chExt cx="944105" cy="921069"/>
              </a:xfrm>
            </p:grpSpPr>
            <p:sp>
              <p:nvSpPr>
                <p:cNvPr id="287" name="Shape 287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700"/>
                      </a:move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close/>
                    </a:path>
                  </a:pathLst>
                </a:cu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solidFill>
                        <a:srgbClr val="DCDEE0"/>
                      </a:solidFill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88" name="Shape 288"/>
                <p:cNvSpPr/>
                <p:nvPr/>
              </p:nvSpPr>
              <p:spPr>
                <a:xfrm>
                  <a:off x="-1" y="-1"/>
                  <a:ext cx="944107" cy="2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89" name="Shape 289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2700"/>
                      </a:moveTo>
                      <a:cubicBezTo>
                        <a:pt x="21600" y="4191"/>
                        <a:pt x="16765" y="5400"/>
                        <a:pt x="10800" y="5400"/>
                      </a:cubicBezTo>
                      <a:cubicBezTo>
                        <a:pt x="4835" y="5400"/>
                        <a:pt x="0" y="4191"/>
                        <a:pt x="0" y="2700"/>
                      </a:cubicBez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lnTo>
                        <a:pt x="0" y="2700"/>
                      </a:lnTo>
                    </a:path>
                  </a:pathLst>
                </a:custGeom>
                <a:noFill/>
                <a:ln w="12700" cap="flat">
                  <a:solidFill>
                    <a:srgbClr val="DCDEE0"/>
                  </a:solidFill>
                  <a:prstDash val="solid"/>
                  <a:bevel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</p:grpSp>
          <p:grpSp>
            <p:nvGrpSpPr>
              <p:cNvPr id="294" name="Group 294"/>
              <p:cNvGrpSpPr/>
              <p:nvPr/>
            </p:nvGrpSpPr>
            <p:grpSpPr>
              <a:xfrm>
                <a:off x="0" y="2370089"/>
                <a:ext cx="944106" cy="921070"/>
                <a:chOff x="0" y="0"/>
                <a:chExt cx="944105" cy="921069"/>
              </a:xfrm>
            </p:grpSpPr>
            <p:sp>
              <p:nvSpPr>
                <p:cNvPr id="291" name="Shape 291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700"/>
                      </a:move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close/>
                    </a:path>
                  </a:pathLst>
                </a:cu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solidFill>
                        <a:srgbClr val="DCDEE0"/>
                      </a:solidFill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92" name="Shape 292"/>
                <p:cNvSpPr/>
                <p:nvPr/>
              </p:nvSpPr>
              <p:spPr>
                <a:xfrm>
                  <a:off x="-1" y="-1"/>
                  <a:ext cx="944107" cy="2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93" name="Shape 293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2700"/>
                      </a:moveTo>
                      <a:cubicBezTo>
                        <a:pt x="21600" y="4191"/>
                        <a:pt x="16765" y="5400"/>
                        <a:pt x="10800" y="5400"/>
                      </a:cubicBezTo>
                      <a:cubicBezTo>
                        <a:pt x="4835" y="5400"/>
                        <a:pt x="0" y="4191"/>
                        <a:pt x="0" y="2700"/>
                      </a:cubicBez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lnTo>
                        <a:pt x="0" y="2700"/>
                      </a:lnTo>
                    </a:path>
                  </a:pathLst>
                </a:custGeom>
                <a:noFill/>
                <a:ln w="12700" cap="flat">
                  <a:solidFill>
                    <a:srgbClr val="DCDEE0"/>
                  </a:solidFill>
                  <a:prstDash val="solid"/>
                  <a:bevel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</p:grpSp>
          <p:grpSp>
            <p:nvGrpSpPr>
              <p:cNvPr id="298" name="Group 298"/>
              <p:cNvGrpSpPr/>
              <p:nvPr/>
            </p:nvGrpSpPr>
            <p:grpSpPr>
              <a:xfrm>
                <a:off x="0" y="0"/>
                <a:ext cx="944106" cy="921070"/>
                <a:chOff x="0" y="0"/>
                <a:chExt cx="944105" cy="921069"/>
              </a:xfrm>
            </p:grpSpPr>
            <p:sp>
              <p:nvSpPr>
                <p:cNvPr id="295" name="Shape 295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700"/>
                      </a:move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close/>
                    </a:path>
                  </a:pathLst>
                </a:cu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solidFill>
                        <a:srgbClr val="DCDEE0"/>
                      </a:solidFill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96" name="Shape 296"/>
                <p:cNvSpPr/>
                <p:nvPr/>
              </p:nvSpPr>
              <p:spPr>
                <a:xfrm>
                  <a:off x="-1" y="-1"/>
                  <a:ext cx="944107" cy="2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297" name="Shape 297"/>
                <p:cNvSpPr/>
                <p:nvPr/>
              </p:nvSpPr>
              <p:spPr>
                <a:xfrm>
                  <a:off x="-1" y="0"/>
                  <a:ext cx="944107" cy="9210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2700"/>
                      </a:moveTo>
                      <a:cubicBezTo>
                        <a:pt x="21600" y="4191"/>
                        <a:pt x="16765" y="5400"/>
                        <a:pt x="10800" y="5400"/>
                      </a:cubicBezTo>
                      <a:cubicBezTo>
                        <a:pt x="4835" y="5400"/>
                        <a:pt x="0" y="4191"/>
                        <a:pt x="0" y="2700"/>
                      </a:cubicBezTo>
                      <a:cubicBezTo>
                        <a:pt x="0" y="1209"/>
                        <a:pt x="4835" y="0"/>
                        <a:pt x="10800" y="0"/>
                      </a:cubicBezTo>
                      <a:cubicBezTo>
                        <a:pt x="16765" y="0"/>
                        <a:pt x="21600" y="1209"/>
                        <a:pt x="21600" y="2700"/>
                      </a:cubicBezTo>
                      <a:lnTo>
                        <a:pt x="21600" y="18900"/>
                      </a:lnTo>
                      <a:cubicBezTo>
                        <a:pt x="21600" y="20391"/>
                        <a:pt x="16765" y="21600"/>
                        <a:pt x="10800" y="21600"/>
                      </a:cubicBezTo>
                      <a:cubicBezTo>
                        <a:pt x="4835" y="21600"/>
                        <a:pt x="0" y="20391"/>
                        <a:pt x="0" y="18900"/>
                      </a:cubicBezTo>
                      <a:lnTo>
                        <a:pt x="0" y="2700"/>
                      </a:lnTo>
                    </a:path>
                  </a:pathLst>
                </a:custGeom>
                <a:noFill/>
                <a:ln w="12700" cap="flat">
                  <a:solidFill>
                    <a:srgbClr val="DCDEE0"/>
                  </a:solidFill>
                  <a:prstDash val="solid"/>
                  <a:bevel/>
                </a:ln>
                <a:effectLst/>
              </p:spPr>
              <p:txBody>
                <a:bodyPr wrap="square" lIns="91439" tIns="91439" rIns="91439" bIns="91439" numCol="1" anchor="ctr">
                  <a:noAutofit/>
                </a:bodyPr>
                <a:lstStyle/>
                <a:p>
                  <a:pPr lvl="0" marL="0" marR="0">
                    <a:defRPr sz="3200">
                      <a:uFillTx/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</p:grpSp>
        </p:grpSp>
      </p:grpSp>
      <p:grpSp>
        <p:nvGrpSpPr>
          <p:cNvPr id="307" name="Group 307"/>
          <p:cNvGrpSpPr/>
          <p:nvPr/>
        </p:nvGrpSpPr>
        <p:grpSpPr>
          <a:xfrm>
            <a:off x="9785467" y="2794059"/>
            <a:ext cx="6241754" cy="2566291"/>
            <a:chOff x="0" y="0"/>
            <a:chExt cx="6241752" cy="2566289"/>
          </a:xfrm>
        </p:grpSpPr>
        <p:sp>
          <p:nvSpPr>
            <p:cNvPr id="301" name="Shape 301"/>
            <p:cNvSpPr/>
            <p:nvPr/>
          </p:nvSpPr>
          <p:spPr>
            <a:xfrm>
              <a:off x="0" y="0"/>
              <a:ext cx="624175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</a:p>
          </p:txBody>
        </p:sp>
        <p:pic>
          <p:nvPicPr>
            <p:cNvPr id="302" name="pasted-image.png"/>
            <p:cNvPicPr/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386390" y="228600"/>
              <a:ext cx="812801" cy="812800"/>
            </a:xfrm>
            <a:prstGeom prst="rect">
              <a:avLst/>
            </a:prstGeom>
            <a:ln w="25400" cap="flat">
              <a:noFill/>
              <a:round/>
            </a:ln>
            <a:effectLst/>
          </p:spPr>
        </p:pic>
        <p:pic>
          <p:nvPicPr>
            <p:cNvPr id="303" name=""/>
            <p:cNvPicPr/>
            <p:nvPr/>
          </p:nvPicPr>
          <p:blipFill>
            <a:blip r:embed="rId12">
              <a:extLst/>
            </a:blip>
            <a:stretch>
              <a:fillRect/>
            </a:stretch>
          </p:blipFill>
          <p:spPr>
            <a:xfrm rot="5400000">
              <a:off x="2466026" y="1735072"/>
              <a:ext cx="1309701" cy="352735"/>
            </a:xfrm>
            <a:prstGeom prst="rect">
              <a:avLst/>
            </a:prstGeom>
            <a:effectLst/>
          </p:spPr>
        </p:pic>
        <p:sp>
          <p:nvSpPr>
            <p:cNvPr id="305" name="Shape 305"/>
            <p:cNvSpPr/>
            <p:nvPr/>
          </p:nvSpPr>
          <p:spPr>
            <a:xfrm>
              <a:off x="1576481" y="292099"/>
              <a:ext cx="4307990" cy="685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>
                  <a:solidFill>
                    <a:srgbClr val="0365C0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000">
                  <a:solidFill>
                    <a:srgbClr val="0365C0"/>
                  </a:solidFill>
                  <a:uFill>
                    <a:solidFill/>
                  </a:uFill>
                </a:rPr>
                <a:t>BI Tools, Web App…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3236539" y="1638389"/>
              <a:ext cx="1757076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 lvl="0">
                <a:defRPr sz="1800">
                  <a:uFillTx/>
                </a:defRPr>
              </a:pPr>
              <a:r>
                <a:rPr sz="3000">
                  <a:uFill>
                    <a:solidFill/>
                  </a:uFill>
                </a:rPr>
                <a:t>ANSI SQL</a:t>
              </a:r>
            </a:p>
          </p:txBody>
        </p:sp>
      </p:grpSp>
      <p:grpSp>
        <p:nvGrpSpPr>
          <p:cNvPr id="334" name="Group 334"/>
          <p:cNvGrpSpPr/>
          <p:nvPr/>
        </p:nvGrpSpPr>
        <p:grpSpPr>
          <a:xfrm>
            <a:off x="16046659" y="5144392"/>
            <a:ext cx="6559063" cy="3657219"/>
            <a:chOff x="-38100" y="0"/>
            <a:chExt cx="6559062" cy="3657217"/>
          </a:xfrm>
        </p:grpSpPr>
        <p:grpSp>
          <p:nvGrpSpPr>
            <p:cNvPr id="313" name="Group 313"/>
            <p:cNvGrpSpPr/>
            <p:nvPr/>
          </p:nvGrpSpPr>
          <p:grpSpPr>
            <a:xfrm>
              <a:off x="-38101" y="-1"/>
              <a:ext cx="6559064" cy="3657219"/>
              <a:chOff x="-38100" y="0"/>
              <a:chExt cx="6559062" cy="3657217"/>
            </a:xfrm>
          </p:grpSpPr>
          <p:grpSp>
            <p:nvGrpSpPr>
              <p:cNvPr id="310" name="Group 310"/>
              <p:cNvGrpSpPr/>
              <p:nvPr/>
            </p:nvGrpSpPr>
            <p:grpSpPr>
              <a:xfrm>
                <a:off x="2928329" y="0"/>
                <a:ext cx="3592634" cy="3657218"/>
                <a:chOff x="12694" y="0"/>
                <a:chExt cx="3592633" cy="3657217"/>
              </a:xfrm>
            </p:grpSpPr>
            <p:pic>
              <p:nvPicPr>
                <p:cNvPr id="308" name="pasted-image.png"/>
                <p:cNvPicPr/>
                <p:nvPr/>
              </p:nvPicPr>
              <p:blipFill>
                <a:blip r:embed="rId13">
                  <a:extLst/>
                </a:blip>
                <a:stretch>
                  <a:fillRect/>
                </a:stretch>
              </p:blipFill>
              <p:spPr>
                <a:xfrm>
                  <a:off x="885686" y="1555676"/>
                  <a:ext cx="2719642" cy="2101542"/>
                </a:xfrm>
                <a:prstGeom prst="rect">
                  <a:avLst/>
                </a:prstGeom>
                <a:ln w="25400" cap="flat">
                  <a:noFill/>
                  <a:round/>
                </a:ln>
                <a:effectLst/>
              </p:spPr>
            </p:pic>
            <p:sp>
              <p:nvSpPr>
                <p:cNvPr id="309" name="Shape 309"/>
                <p:cNvSpPr/>
                <p:nvPr/>
              </p:nvSpPr>
              <p:spPr>
                <a:xfrm>
                  <a:off x="12694" y="0"/>
                  <a:ext cx="3428009" cy="3262412"/>
                </a:xfrm>
                <a:prstGeom prst="roundRect">
                  <a:avLst>
                    <a:gd name="adj" fmla="val 15000"/>
                  </a:avLst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lvl="0"/>
                </a:p>
              </p:txBody>
            </p:sp>
          </p:grpSp>
          <p:pic>
            <p:nvPicPr>
              <p:cNvPr id="311" name=""/>
              <p:cNvPicPr/>
              <p:nvPr/>
            </p:nvPicPr>
            <p:blipFill>
              <a:blip r:embed="rId14">
                <a:extLst/>
              </a:blip>
              <a:stretch>
                <a:fillRect/>
              </a:stretch>
            </p:blipFill>
            <p:spPr>
              <a:xfrm>
                <a:off x="-38100" y="1384839"/>
                <a:ext cx="2894239" cy="352735"/>
              </a:xfrm>
              <a:prstGeom prst="rect">
                <a:avLst/>
              </a:prstGeom>
              <a:effectLst/>
            </p:spPr>
          </p:pic>
        </p:grpSp>
        <p:grpSp>
          <p:nvGrpSpPr>
            <p:cNvPr id="318" name="Group 318"/>
            <p:cNvGrpSpPr/>
            <p:nvPr/>
          </p:nvGrpSpPr>
          <p:grpSpPr>
            <a:xfrm>
              <a:off x="3188067" y="693777"/>
              <a:ext cx="945399" cy="819851"/>
              <a:chOff x="0" y="0"/>
              <a:chExt cx="945398" cy="819849"/>
            </a:xfrm>
          </p:grpSpPr>
          <p:sp>
            <p:nvSpPr>
              <p:cNvPr id="314" name="Shape 314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15" name="Shape 315"/>
              <p:cNvSpPr/>
              <p:nvPr/>
            </p:nvSpPr>
            <p:spPr>
              <a:xfrm>
                <a:off x="740436" y="-1"/>
                <a:ext cx="204963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16" name="Shape 316"/>
              <p:cNvSpPr/>
              <p:nvPr/>
            </p:nvSpPr>
            <p:spPr>
              <a:xfrm>
                <a:off x="-1" y="-1"/>
                <a:ext cx="945400" cy="2049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17" name="Shape 317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25400" cap="flat">
                <a:solidFill>
                  <a:srgbClr val="A6AAA9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  <p:grpSp>
          <p:nvGrpSpPr>
            <p:cNvPr id="323" name="Group 323"/>
            <p:cNvGrpSpPr/>
            <p:nvPr/>
          </p:nvGrpSpPr>
          <p:grpSpPr>
            <a:xfrm>
              <a:off x="4204453" y="693777"/>
              <a:ext cx="945399" cy="819851"/>
              <a:chOff x="0" y="0"/>
              <a:chExt cx="945398" cy="819849"/>
            </a:xfrm>
          </p:grpSpPr>
          <p:sp>
            <p:nvSpPr>
              <p:cNvPr id="319" name="Shape 319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0" name="Shape 320"/>
              <p:cNvSpPr/>
              <p:nvPr/>
            </p:nvSpPr>
            <p:spPr>
              <a:xfrm>
                <a:off x="740436" y="-1"/>
                <a:ext cx="204963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1" name="Shape 321"/>
              <p:cNvSpPr/>
              <p:nvPr/>
            </p:nvSpPr>
            <p:spPr>
              <a:xfrm>
                <a:off x="-1" y="-1"/>
                <a:ext cx="945400" cy="2049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2" name="Shape 322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25400" cap="flat">
                <a:solidFill>
                  <a:srgbClr val="A6AAA9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  <p:grpSp>
          <p:nvGrpSpPr>
            <p:cNvPr id="328" name="Group 328"/>
            <p:cNvGrpSpPr/>
            <p:nvPr/>
          </p:nvGrpSpPr>
          <p:grpSpPr>
            <a:xfrm>
              <a:off x="5146723" y="693777"/>
              <a:ext cx="945400" cy="819851"/>
              <a:chOff x="0" y="0"/>
              <a:chExt cx="945398" cy="819849"/>
            </a:xfrm>
          </p:grpSpPr>
          <p:sp>
            <p:nvSpPr>
              <p:cNvPr id="324" name="Shape 324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5" name="Shape 325"/>
              <p:cNvSpPr/>
              <p:nvPr/>
            </p:nvSpPr>
            <p:spPr>
              <a:xfrm>
                <a:off x="740436" y="-1"/>
                <a:ext cx="204963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6" name="Shape 326"/>
              <p:cNvSpPr/>
              <p:nvPr/>
            </p:nvSpPr>
            <p:spPr>
              <a:xfrm>
                <a:off x="-1" y="-1"/>
                <a:ext cx="945400" cy="2049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27" name="Shape 327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25400" cap="flat">
                <a:solidFill>
                  <a:srgbClr val="A6AAA9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  <p:grpSp>
          <p:nvGrpSpPr>
            <p:cNvPr id="333" name="Group 333"/>
            <p:cNvGrpSpPr/>
            <p:nvPr/>
          </p:nvGrpSpPr>
          <p:grpSpPr>
            <a:xfrm>
              <a:off x="3188067" y="1586637"/>
              <a:ext cx="945399" cy="819851"/>
              <a:chOff x="0" y="0"/>
              <a:chExt cx="945398" cy="819849"/>
            </a:xfrm>
          </p:grpSpPr>
          <p:sp>
            <p:nvSpPr>
              <p:cNvPr id="329" name="Shape 329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30" name="Shape 330"/>
              <p:cNvSpPr/>
              <p:nvPr/>
            </p:nvSpPr>
            <p:spPr>
              <a:xfrm>
                <a:off x="740436" y="-1"/>
                <a:ext cx="204963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31" name="Shape 331"/>
              <p:cNvSpPr/>
              <p:nvPr/>
            </p:nvSpPr>
            <p:spPr>
              <a:xfrm>
                <a:off x="-1" y="-1"/>
                <a:ext cx="945400" cy="2049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332" name="Shape 332"/>
              <p:cNvSpPr/>
              <p:nvPr/>
            </p:nvSpPr>
            <p:spPr>
              <a:xfrm>
                <a:off x="-1" y="-1"/>
                <a:ext cx="945400" cy="819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25400" cap="flat">
                <a:solidFill>
                  <a:srgbClr val="A6AAA9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</p:grpSp>
    </p:spTree>
  </p:cSld>
  <p:clrMapOvr>
    <a:masterClrMapping/>
  </p:clrMapOvr>
  <p:transition spd="fast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5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10" presetID="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32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2" grpId="4"/>
      <p:bldP build="whole" bldLvl="1" animBg="1" rev="0" advAuto="0" spid="334" grpId="5"/>
      <p:bldP build="whole" bldLvl="1" animBg="1" rev="0" advAuto="0" spid="307" grpId="6"/>
      <p:bldP build="whole" bldLvl="1" animBg="1" rev="0" advAuto="0" spid="257" grpId="3"/>
      <p:bldP build="whole" bldLvl="1" animBg="1" rev="0" advAuto="0" spid="300" grpId="1"/>
      <p:bldP build="whole" bldLvl="1" animBg="1" rev="0" advAuto="0" spid="276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0600"/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Agenda</a:t>
            </a:r>
          </a:p>
        </p:txBody>
      </p:sp>
      <p:sp>
        <p:nvSpPr>
          <p:cNvPr id="337" name="Shape 337"/>
          <p:cNvSpPr/>
          <p:nvPr>
            <p:ph type="body" idx="1"/>
          </p:nvPr>
        </p:nvSpPr>
        <p:spPr>
          <a:xfrm>
            <a:off x="2061964" y="3214290"/>
            <a:ext cx="21690211" cy="10501710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About Apache Kylin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b="1" sz="6700">
                <a:uFill>
                  <a:solidFill/>
                </a:uFill>
              </a:rPr>
              <a:t>Feature Highlights</a:t>
            </a:r>
            <a:endParaRPr b="1" sz="6700"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Tech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Zeppelin Integration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Roadmap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Q&amp;A</a:t>
            </a:r>
          </a:p>
        </p:txBody>
      </p:sp>
    </p:spTree>
  </p:cSld>
  <p:clrMapOvr>
    <a:masterClrMapping/>
  </p:clrMapOvr>
  <p:transition spd="fast" advClick="1">
    <p:push dir="l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Feature Highlights</a:t>
            </a:r>
          </a:p>
        </p:txBody>
      </p:sp>
      <p:sp>
        <p:nvSpPr>
          <p:cNvPr id="340" name="Shape 340"/>
          <p:cNvSpPr/>
          <p:nvPr>
            <p:ph type="body" idx="1"/>
          </p:nvPr>
        </p:nvSpPr>
        <p:spPr>
          <a:xfrm>
            <a:off x="1836635" y="2479675"/>
            <a:ext cx="21088152" cy="10890250"/>
          </a:xfrm>
          <a:prstGeom prst="rect">
            <a:avLst/>
          </a:prstGeom>
        </p:spPr>
        <p:txBody>
          <a:bodyPr/>
          <a:lstStyle/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b="1" sz="3600"/>
              <a:t> </a:t>
            </a:r>
            <a:r>
              <a:rPr sz="3600"/>
              <a:t>Extremely Fast OLAP Engine </a:t>
            </a:r>
            <a:r>
              <a:rPr b="1" sz="3600"/>
              <a:t>at scale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ANSI SQL</a:t>
            </a:r>
            <a:r>
              <a:rPr sz="3600"/>
              <a:t> Interface on Hadoop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Seamless Integration with BI Tools, like </a:t>
            </a:r>
            <a:r>
              <a:rPr b="1" sz="3600"/>
              <a:t>Tableau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Interactive</a:t>
            </a:r>
            <a:r>
              <a:rPr sz="3600"/>
              <a:t> Query Capability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Incremental</a:t>
            </a:r>
            <a:r>
              <a:rPr sz="3600"/>
              <a:t> Build of Cubes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Approximate</a:t>
            </a:r>
            <a:r>
              <a:rPr sz="3600"/>
              <a:t> Query Capability for Distinct Count (HyperLogLog)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Leverage HBase </a:t>
            </a:r>
            <a:r>
              <a:rPr b="1" sz="3600"/>
              <a:t>Coprocessor</a:t>
            </a:r>
            <a:r>
              <a:rPr sz="3600"/>
              <a:t> for query latency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Job</a:t>
            </a:r>
            <a:r>
              <a:rPr sz="3600"/>
              <a:t> Management and Monitoring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User friendly </a:t>
            </a:r>
            <a:r>
              <a:rPr b="1" sz="3600"/>
              <a:t>Web GUI</a:t>
            </a:r>
            <a:r>
              <a:rPr sz="3600"/>
              <a:t> for manage, build, monitor and query cubes 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Zeppelin</a:t>
            </a:r>
            <a:r>
              <a:rPr sz="3600"/>
              <a:t> interpreter enabled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Security capability to set </a:t>
            </a:r>
            <a:r>
              <a:rPr b="1" sz="3600"/>
              <a:t>ACL</a:t>
            </a:r>
            <a:r>
              <a:rPr sz="3600"/>
              <a:t> at Cube/Project Level, support </a:t>
            </a:r>
            <a:r>
              <a:rPr b="1" sz="3600"/>
              <a:t>LDAP</a:t>
            </a:r>
            <a:r>
              <a:rPr sz="3600"/>
              <a:t> Integration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sz="3600"/>
              <a:t> </a:t>
            </a:r>
            <a:r>
              <a:rPr b="1" sz="3600"/>
              <a:t>Streaming</a:t>
            </a:r>
            <a:r>
              <a:rPr sz="3600"/>
              <a:t> supported for Near Real-time</a:t>
            </a:r>
            <a:endParaRPr sz="3600"/>
          </a:p>
          <a:p>
            <a:pPr lvl="0" marL="79130" indent="-79130" defTabSz="457200">
              <a:lnSpc>
                <a:spcPct val="150000"/>
              </a:lnSpc>
              <a:spcBef>
                <a:spcPts val="0"/>
              </a:spcBef>
              <a:buClrTx/>
              <a:buFont typeface="Arial"/>
              <a:buChar char="•"/>
              <a:defRPr sz="1800">
                <a:uFillTx/>
              </a:defRPr>
            </a:pPr>
            <a:r>
              <a:rPr b="1" sz="3600"/>
              <a:t> Kylin on Spark</a:t>
            </a:r>
            <a:r>
              <a:rPr sz="3600"/>
              <a:t> is on the way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Define Data Model</a:t>
            </a:r>
          </a:p>
        </p:txBody>
      </p:sp>
      <p:pic>
        <p:nvPicPr>
          <p:cNvPr id="343" name="image7.jpg" descr="Screenshot 2015-04-14 12.22.50 cop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16360" y="3058011"/>
            <a:ext cx="13176449" cy="8057178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44" name="image8.jpg" descr="Screenshot 2015-04-14 12.23.08 copy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38736" y="4299744"/>
            <a:ext cx="11448257" cy="7075801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45" name="image9.png" descr="Screenshot 2015-04-14 12.32.5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04655" y="5206255"/>
            <a:ext cx="8567937" cy="6205815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46" name="image10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951328" y="5257551"/>
            <a:ext cx="6768753" cy="6542097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47" name="image11.jpg" descr="Screenshot 2015-04-14 12.23.57 copy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054114" y="2927896"/>
            <a:ext cx="18261485" cy="8928993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</p:spTree>
  </p:cSld>
  <p:clrMapOvr>
    <a:masterClrMapping/>
  </p:clrMapOvr>
  <p:transition spd="slow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2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7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10" presetID="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7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4" grpId="2"/>
      <p:bldP build="whole" bldLvl="1" animBg="1" rev="0" advAuto="0" spid="346" grpId="4"/>
      <p:bldP build="whole" bldLvl="1" animBg="1" rev="0" advAuto="0" spid="347" grpId="5"/>
      <p:bldP build="whole" bldLvl="1" animBg="1" rev="0" advAuto="0" spid="343" grpId="1"/>
      <p:bldP build="whole" bldLvl="1" animBg="1" rev="0" advAuto="0" spid="345" grpId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image12.png" descr="Screenshot 2015-04-14 12.38.3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3977680"/>
            <a:ext cx="18288000" cy="7251103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0" name="image13.png" descr="Screenshot 2015-04-14 12.44.4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63407" y="3977680"/>
            <a:ext cx="11317319" cy="7200801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1" name="image14.jpg" descr="Screenshot 2015-04-14 12.40.23 copy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200" y="3858815"/>
            <a:ext cx="18288000" cy="7488833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2" name="image15.png" descr="Screenshot 2015-04-14 12.40.41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698593" y="0"/>
            <a:ext cx="7661448" cy="13716000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3" name="image16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679006" y="9014272"/>
            <a:ext cx="7700623" cy="4695242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4" name="image17.png" descr="Screenshot 2015-04-14 12.48.12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6679006" y="4248696"/>
            <a:ext cx="7700623" cy="4752529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sp>
        <p:nvSpPr>
          <p:cNvPr id="355" name="Shape 3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Manage Jobs</a:t>
            </a:r>
          </a:p>
        </p:txBody>
      </p:sp>
    </p:spTree>
  </p:cSld>
  <p:clrMapOvr>
    <a:masterClrMapping/>
  </p:clrMapOvr>
  <p:transition spd="slow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2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7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10" presetID="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7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nodeType="afterEffect" presetClass="entr" presetSubtype="10" presetID="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31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3" grpId="6"/>
      <p:bldP build="whole" bldLvl="1" animBg="1" rev="0" advAuto="0" spid="351" grpId="3"/>
      <p:bldP build="whole" bldLvl="1" animBg="1" rev="0" advAuto="0" spid="352" grpId="4"/>
      <p:bldP build="whole" bldLvl="1" animBg="1" rev="0" advAuto="0" spid="354" grpId="5"/>
      <p:bldP build="whole" bldLvl="1" animBg="1" rev="0" advAuto="0" spid="349" grpId="1"/>
      <p:bldP build="whole" bldLvl="1" animBg="1" rev="0" advAuto="0" spid="350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Explore the Data</a:t>
            </a:r>
          </a:p>
        </p:txBody>
      </p:sp>
      <p:pic>
        <p:nvPicPr>
          <p:cNvPr id="358" name="image1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1829" y="2689445"/>
            <a:ext cx="7234706" cy="9587456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59" name="image19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88807" y="3965394"/>
            <a:ext cx="13752513" cy="7783540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60" name="image2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30600" y="2698799"/>
            <a:ext cx="18288000" cy="7521405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grpSp>
        <p:nvGrpSpPr>
          <p:cNvPr id="363" name="Group 363"/>
          <p:cNvGrpSpPr/>
          <p:nvPr/>
        </p:nvGrpSpPr>
        <p:grpSpPr>
          <a:xfrm>
            <a:off x="3614501" y="6254973"/>
            <a:ext cx="18120198" cy="6048674"/>
            <a:chOff x="0" y="0"/>
            <a:chExt cx="18120197" cy="6048672"/>
          </a:xfrm>
        </p:grpSpPr>
        <p:pic>
          <p:nvPicPr>
            <p:cNvPr id="361" name="image21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748"/>
              <a:ext cx="8327111" cy="6047924"/>
            </a:xfrm>
            <a:prstGeom prst="rect">
              <a:avLst/>
            </a:prstGeom>
            <a:ln w="12700" cap="flat">
              <a:solidFill>
                <a:srgbClr val="9BBB59"/>
              </a:solidFill>
              <a:prstDash val="solid"/>
              <a:bevel/>
            </a:ln>
            <a:effectLst/>
          </p:spPr>
        </p:pic>
        <p:pic>
          <p:nvPicPr>
            <p:cNvPr id="362" name="image22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8489529" y="-1"/>
              <a:ext cx="9630669" cy="6048674"/>
            </a:xfrm>
            <a:prstGeom prst="rect">
              <a:avLst/>
            </a:prstGeom>
            <a:ln w="12700" cap="flat">
              <a:solidFill>
                <a:srgbClr val="9BBB59"/>
              </a:solidFill>
              <a:prstDash val="solid"/>
              <a:bevel/>
            </a:ln>
            <a:effectLst/>
          </p:spPr>
        </p:pic>
      </p:grpSp>
    </p:spTree>
  </p:cSld>
  <p:clrMapOvr>
    <a:masterClrMapping/>
  </p:clrMapOvr>
  <p:transition spd="slow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2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7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0" grpId="3"/>
      <p:bldP build="whole" bldLvl="1" animBg="1" rev="0" advAuto="0" spid="359" grpId="2"/>
      <p:bldP build="whole" bldLvl="1" animBg="1" rev="0" advAuto="0" spid="358" grpId="1"/>
      <p:bldP build="whole" bldLvl="1" animBg="1" rev="0" advAuto="0" spid="363" grpId="4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Interactive with BI Tool - Tableau</a:t>
            </a:r>
          </a:p>
        </p:txBody>
      </p:sp>
      <p:pic>
        <p:nvPicPr>
          <p:cNvPr id="366" name="image23.png"/>
          <p:cNvPicPr/>
          <p:nvPr/>
        </p:nvPicPr>
        <p:blipFill>
          <a:blip r:embed="rId2">
            <a:extLst/>
          </a:blip>
          <a:srcRect l="0" t="22117" r="0" b="22117"/>
          <a:stretch>
            <a:fillRect/>
          </a:stretch>
        </p:blipFill>
        <p:spPr>
          <a:xfrm>
            <a:off x="4265512" y="2724199"/>
            <a:ext cx="10079585" cy="5315574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67" name="image24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04448" y="2775248"/>
            <a:ext cx="7401563" cy="9086057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68" name="image25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30544" y="4384576"/>
            <a:ext cx="8221583" cy="7823305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69" name="image26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49471" y="4012207"/>
            <a:ext cx="8640831" cy="8222244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70" name="image27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423031" y="5782816"/>
            <a:ext cx="8448329" cy="6479021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  <p:pic>
        <p:nvPicPr>
          <p:cNvPr id="371" name="image28.png" descr="KylinSample3Snapshot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267849" y="2248145"/>
            <a:ext cx="15850639" cy="10013262"/>
          </a:xfrm>
          <a:prstGeom prst="rect">
            <a:avLst/>
          </a:prstGeom>
          <a:ln w="12700">
            <a:solidFill>
              <a:srgbClr val="9BBB59"/>
            </a:solidFill>
          </a:ln>
        </p:spPr>
      </p:pic>
    </p:spTree>
  </p:cSld>
  <p:clrMapOvr>
    <a:masterClrMapping/>
  </p:clrMapOvr>
  <p:transition spd="slow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2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10" presetID="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7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10" presetID="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32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0" grpId="5"/>
      <p:bldP build="whole" bldLvl="1" animBg="1" rev="0" advAuto="0" spid="366" grpId="1"/>
      <p:bldP build="whole" bldLvl="1" animBg="1" rev="0" advAuto="0" spid="369" grpId="4"/>
      <p:bldP build="whole" bldLvl="1" animBg="1" rev="0" advAuto="0" spid="371" grpId="6"/>
      <p:bldP build="whole" bldLvl="1" animBg="1" rev="0" advAuto="0" spid="367" grpId="2"/>
      <p:bldP build="whole" bldLvl="1" animBg="1" rev="0" advAuto="0" spid="368" grpId="3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0600"/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Agenda</a:t>
            </a:r>
          </a:p>
        </p:txBody>
      </p:sp>
      <p:sp>
        <p:nvSpPr>
          <p:cNvPr id="374" name="Shape 374"/>
          <p:cNvSpPr/>
          <p:nvPr>
            <p:ph type="body" idx="1"/>
          </p:nvPr>
        </p:nvSpPr>
        <p:spPr>
          <a:xfrm>
            <a:off x="2061964" y="3214290"/>
            <a:ext cx="21690211" cy="10501710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About Apache Kylin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Feature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b="1" sz="6700">
                <a:uFill>
                  <a:solidFill/>
                </a:uFill>
              </a:rPr>
              <a:t>Tech Highlights</a:t>
            </a:r>
            <a:endParaRPr b="1" sz="6700"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Zeppelin Integration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Roadmap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Q&amp;A</a:t>
            </a:r>
          </a:p>
        </p:txBody>
      </p:sp>
    </p:spTree>
  </p:cSld>
  <p:clrMapOvr>
    <a:masterClrMapping/>
  </p:clrMapOvr>
  <p:transition spd="slow" advClick="1">
    <p:push dir="l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9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About Us</a:t>
            </a:r>
          </a:p>
        </p:txBody>
      </p:sp>
      <p:sp>
        <p:nvSpPr>
          <p:cNvPr id="129" name="Shape 129"/>
          <p:cNvSpPr/>
          <p:nvPr>
            <p:ph type="body" idx="1"/>
          </p:nvPr>
        </p:nvSpPr>
        <p:spPr>
          <a:xfrm>
            <a:off x="1958418" y="4362136"/>
            <a:ext cx="20467164" cy="7939508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spcBef>
                <a:spcPts val="1900"/>
              </a:spcBef>
              <a:defRPr sz="1800">
                <a:solidFill>
                  <a:srgbClr val="000000"/>
                </a:solidFill>
                <a:uFillTx/>
              </a:defRPr>
            </a:pPr>
            <a:r>
              <a:rPr sz="7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Luke Han (@lukehq)</a:t>
            </a:r>
            <a:endParaRPr sz="7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 marL="952500" indent="-533400">
              <a:defRPr sz="1800">
                <a:solidFill>
                  <a:srgbClr val="000000"/>
                </a:solidFill>
                <a:uFillTx/>
              </a:defRPr>
            </a:pPr>
            <a:r>
              <a:rPr sz="6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Product Lead of Analytics Data Infrastructure, eBay</a:t>
            </a:r>
            <a:endParaRPr sz="6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 marL="952500" indent="-533400">
              <a:defRPr sz="1800">
                <a:solidFill>
                  <a:srgbClr val="000000"/>
                </a:solidFill>
                <a:uFillTx/>
              </a:defRPr>
            </a:pPr>
            <a:r>
              <a:rPr sz="6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Co-creator, Committer &amp; PMC Member of Apache Kylin</a:t>
            </a:r>
            <a:endParaRPr sz="6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 marL="952500" indent="-533400">
              <a:defRPr sz="1800">
                <a:solidFill>
                  <a:srgbClr val="000000"/>
                </a:solidFill>
                <a:uFillTx/>
              </a:defRPr>
            </a:pPr>
            <a:endParaRPr sz="6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 marL="489857" indent="-489857">
              <a:spcBef>
                <a:spcPts val="1900"/>
              </a:spcBef>
              <a:defRPr sz="1800">
                <a:solidFill>
                  <a:srgbClr val="000000"/>
                </a:solidFill>
                <a:uFillTx/>
              </a:defRPr>
            </a:pPr>
            <a:r>
              <a:rPr sz="6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Jason Zhong</a:t>
            </a:r>
            <a:endParaRPr sz="6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 marL="952500" indent="-533400">
              <a:defRPr sz="1800">
                <a:solidFill>
                  <a:srgbClr val="000000"/>
                </a:solidFill>
                <a:uFillTx/>
              </a:defRPr>
            </a:pPr>
            <a:r>
              <a:rPr sz="6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Software developer of ADI, eBay</a:t>
            </a:r>
            <a:endParaRPr sz="6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 marL="952500" indent="-533400">
              <a:defRPr sz="1800">
                <a:solidFill>
                  <a:srgbClr val="000000"/>
                </a:solidFill>
                <a:uFillTx/>
              </a:defRPr>
            </a:pPr>
            <a:r>
              <a:rPr sz="6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Committer &amp; PMC Member of Apache Kylin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roup 378"/>
          <p:cNvGrpSpPr/>
          <p:nvPr/>
        </p:nvGrpSpPr>
        <p:grpSpPr>
          <a:xfrm>
            <a:off x="9016504" y="10566547"/>
            <a:ext cx="4991018" cy="1296143"/>
            <a:chOff x="0" y="0"/>
            <a:chExt cx="4991017" cy="1296142"/>
          </a:xfrm>
        </p:grpSpPr>
        <p:sp>
          <p:nvSpPr>
            <p:cNvPr id="376" name="Shape 376"/>
            <p:cNvSpPr/>
            <p:nvPr/>
          </p:nvSpPr>
          <p:spPr>
            <a:xfrm>
              <a:off x="0" y="-1"/>
              <a:ext cx="4991018" cy="1296144"/>
            </a:xfrm>
            <a:prstGeom prst="rect">
              <a:avLst/>
            </a:prstGeom>
            <a:solidFill>
              <a:srgbClr val="F5D328"/>
            </a:solidFill>
            <a:ln w="12700" cap="flat">
              <a:solidFill>
                <a:srgbClr val="98B955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77" name="Shape 377"/>
            <p:cNvSpPr/>
            <p:nvPr/>
          </p:nvSpPr>
          <p:spPr>
            <a:xfrm>
              <a:off x="0" y="93080"/>
              <a:ext cx="4991018" cy="1109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lvl="0" marL="0" marR="0">
                <a:defRPr sz="1800">
                  <a:uFillTx/>
                </a:defRPr>
              </a:pPr>
              <a:r>
                <a:rPr b="1" sz="3600">
                  <a:latin typeface="Calibri"/>
                  <a:ea typeface="Calibri"/>
                  <a:cs typeface="Calibri"/>
                  <a:sym typeface="Calibri"/>
                </a:rPr>
                <a:t>Cube Build Engine</a:t>
              </a:r>
              <a:endParaRPr b="1" sz="36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>
                <a:defRPr sz="1800">
                  <a:uFillTx/>
                </a:defRPr>
              </a:pPr>
              <a:r>
                <a:rPr sz="2400">
                  <a:latin typeface="Calibri"/>
                  <a:ea typeface="Calibri"/>
                  <a:cs typeface="Calibri"/>
                  <a:sym typeface="Calibri"/>
                </a:rPr>
                <a:t>(MapReduce…)</a:t>
              </a:r>
            </a:p>
          </p:txBody>
        </p:sp>
      </p:grpSp>
      <p:sp>
        <p:nvSpPr>
          <p:cNvPr id="379" name="Shape 379"/>
          <p:cNvSpPr/>
          <p:nvPr/>
        </p:nvSpPr>
        <p:spPr>
          <a:xfrm>
            <a:off x="13481000" y="4627859"/>
            <a:ext cx="1008113" cy="627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8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800"/>
              <a:t>SQL</a:t>
            </a:r>
          </a:p>
        </p:txBody>
      </p:sp>
      <p:sp>
        <p:nvSpPr>
          <p:cNvPr id="380" name="Shape 380"/>
          <p:cNvSpPr/>
          <p:nvPr/>
        </p:nvSpPr>
        <p:spPr>
          <a:xfrm>
            <a:off x="15353205" y="6987479"/>
            <a:ext cx="2736307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Low  Latency - Seconds</a:t>
            </a:r>
          </a:p>
        </p:txBody>
      </p:sp>
      <p:sp>
        <p:nvSpPr>
          <p:cNvPr id="381" name="Shape 381"/>
          <p:cNvSpPr/>
          <p:nvPr/>
        </p:nvSpPr>
        <p:spPr>
          <a:xfrm>
            <a:off x="4840040" y="6951639"/>
            <a:ext cx="282331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Mid Latency - Minutes</a:t>
            </a:r>
          </a:p>
        </p:txBody>
      </p:sp>
      <p:grpSp>
        <p:nvGrpSpPr>
          <p:cNvPr id="384" name="Group 384"/>
          <p:cNvGrpSpPr/>
          <p:nvPr/>
        </p:nvGrpSpPr>
        <p:grpSpPr>
          <a:xfrm>
            <a:off x="9016503" y="7131495"/>
            <a:ext cx="5040562" cy="720081"/>
            <a:chOff x="0" y="0"/>
            <a:chExt cx="5040560" cy="720079"/>
          </a:xfrm>
        </p:grpSpPr>
        <p:sp>
          <p:nvSpPr>
            <p:cNvPr id="382" name="Shape 382"/>
            <p:cNvSpPr/>
            <p:nvPr/>
          </p:nvSpPr>
          <p:spPr>
            <a:xfrm>
              <a:off x="0" y="0"/>
              <a:ext cx="5040561" cy="720080"/>
            </a:xfrm>
            <a:prstGeom prst="roundRect">
              <a:avLst>
                <a:gd name="adj" fmla="val 8333"/>
              </a:avLst>
            </a:prstGeom>
            <a:solidFill>
              <a:srgbClr val="FFFFFF"/>
            </a:solidFill>
            <a:ln w="38100" cap="flat">
              <a:solidFill>
                <a:srgbClr val="9BBB59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83" name="Shape 383"/>
            <p:cNvSpPr/>
            <p:nvPr/>
          </p:nvSpPr>
          <p:spPr>
            <a:xfrm>
              <a:off x="35152" y="84450"/>
              <a:ext cx="4970256" cy="551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/>
              </a:pPr>
              <a:r>
                <a:rPr sz="2400"/>
                <a:t>Routing</a:t>
              </a:r>
            </a:p>
          </p:txBody>
        </p:sp>
      </p:grpSp>
      <p:grpSp>
        <p:nvGrpSpPr>
          <p:cNvPr id="387" name="Group 387"/>
          <p:cNvGrpSpPr/>
          <p:nvPr/>
        </p:nvGrpSpPr>
        <p:grpSpPr>
          <a:xfrm>
            <a:off x="7746565" y="2611635"/>
            <a:ext cx="3430987" cy="1152129"/>
            <a:chOff x="0" y="0"/>
            <a:chExt cx="3430985" cy="1152128"/>
          </a:xfrm>
        </p:grpSpPr>
        <p:sp>
          <p:nvSpPr>
            <p:cNvPr id="385" name="Shape 385"/>
            <p:cNvSpPr/>
            <p:nvPr/>
          </p:nvSpPr>
          <p:spPr>
            <a:xfrm>
              <a:off x="0" y="-1"/>
              <a:ext cx="3430986" cy="1152130"/>
            </a:xfrm>
            <a:prstGeom prst="rect">
              <a:avLst/>
            </a:prstGeom>
            <a:solidFill>
              <a:srgbClr val="D9D9D9"/>
            </a:solidFill>
            <a:ln w="12700" cap="flat">
              <a:solidFill>
                <a:srgbClr val="808080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86" name="Shape 386"/>
            <p:cNvSpPr/>
            <p:nvPr/>
          </p:nvSpPr>
          <p:spPr>
            <a:xfrm>
              <a:off x="0" y="-1"/>
              <a:ext cx="3430986" cy="1109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/>
            <a:p>
              <a:pPr lvl="0" marL="0" marR="0">
                <a:defRPr sz="1800">
                  <a:uFillTx/>
                </a:defRPr>
              </a:pPr>
              <a:r>
                <a:rPr sz="3600">
                  <a:latin typeface="Calibri"/>
                  <a:ea typeface="Calibri"/>
                  <a:cs typeface="Calibri"/>
                  <a:sym typeface="Calibri"/>
                </a:rPr>
                <a:t>3rd Party App</a:t>
              </a:r>
              <a:endParaRPr sz="36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>
                <a:defRPr sz="1800">
                  <a:uFillTx/>
                </a:defRPr>
              </a:pPr>
              <a:r>
                <a:rPr sz="2400">
                  <a:latin typeface="Calibri"/>
                  <a:ea typeface="Calibri"/>
                  <a:cs typeface="Calibri"/>
                  <a:sym typeface="Calibri"/>
                </a:rPr>
                <a:t>(Web App, Mobile…)</a:t>
              </a:r>
            </a:p>
          </p:txBody>
        </p:sp>
      </p:grpSp>
      <p:sp>
        <p:nvSpPr>
          <p:cNvPr id="388" name="Shape 388"/>
          <p:cNvSpPr/>
          <p:nvPr/>
        </p:nvSpPr>
        <p:spPr>
          <a:xfrm>
            <a:off x="7720359" y="4683221"/>
            <a:ext cx="7488829" cy="7344817"/>
          </a:xfrm>
          <a:prstGeom prst="rect">
            <a:avLst/>
          </a:prstGeom>
          <a:ln w="38100">
            <a:solidFill>
              <a:srgbClr val="F5D328"/>
            </a:solidFill>
          </a:ln>
          <a:effectLst>
            <a:outerShdw sx="100000" sy="100000" kx="0" ky="0" algn="b" rotWithShape="0" blurRad="76200" dist="38100" dir="5400000">
              <a:srgbClr val="000000">
                <a:alpha val="35000"/>
              </a:srgbClr>
            </a:outerShdw>
          </a:effectLst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391" name="Group 391"/>
          <p:cNvGrpSpPr/>
          <p:nvPr/>
        </p:nvGrpSpPr>
        <p:grpSpPr>
          <a:xfrm>
            <a:off x="9016503" y="8495135"/>
            <a:ext cx="5040561" cy="1368349"/>
            <a:chOff x="0" y="0"/>
            <a:chExt cx="5040560" cy="1368348"/>
          </a:xfrm>
        </p:grpSpPr>
        <p:sp>
          <p:nvSpPr>
            <p:cNvPr id="389" name="Shape 389"/>
            <p:cNvSpPr/>
            <p:nvPr/>
          </p:nvSpPr>
          <p:spPr>
            <a:xfrm>
              <a:off x="-1" y="-1"/>
              <a:ext cx="5040562" cy="1368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623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977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A7F9"/>
            </a:solidFill>
            <a:ln w="12700" cap="flat">
              <a:solidFill>
                <a:srgbClr val="E6B9B8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5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90" name="Shape 390"/>
            <p:cNvSpPr/>
            <p:nvPr/>
          </p:nvSpPr>
          <p:spPr>
            <a:xfrm>
              <a:off x="114031" y="313334"/>
              <a:ext cx="4812498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Metadata</a:t>
              </a:r>
            </a:p>
          </p:txBody>
        </p:sp>
      </p:grpSp>
      <p:grpSp>
        <p:nvGrpSpPr>
          <p:cNvPr id="394" name="Group 394"/>
          <p:cNvGrpSpPr/>
          <p:nvPr/>
        </p:nvGrpSpPr>
        <p:grpSpPr>
          <a:xfrm>
            <a:off x="11761999" y="2611635"/>
            <a:ext cx="3447191" cy="1152129"/>
            <a:chOff x="0" y="0"/>
            <a:chExt cx="3447189" cy="1152128"/>
          </a:xfrm>
        </p:grpSpPr>
        <p:sp>
          <p:nvSpPr>
            <p:cNvPr id="392" name="Shape 392"/>
            <p:cNvSpPr/>
            <p:nvPr/>
          </p:nvSpPr>
          <p:spPr>
            <a:xfrm>
              <a:off x="0" y="-1"/>
              <a:ext cx="3447190" cy="1152130"/>
            </a:xfrm>
            <a:prstGeom prst="rect">
              <a:avLst/>
            </a:prstGeom>
            <a:solidFill>
              <a:srgbClr val="D9D9D9"/>
            </a:solidFill>
            <a:ln w="12700" cap="flat">
              <a:solidFill>
                <a:srgbClr val="808080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93" name="Shape 393"/>
            <p:cNvSpPr/>
            <p:nvPr/>
          </p:nvSpPr>
          <p:spPr>
            <a:xfrm>
              <a:off x="0" y="-1"/>
              <a:ext cx="3447190" cy="1109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/>
            <a:p>
              <a:pPr lvl="0" marL="0" marR="0">
                <a:defRPr sz="1800">
                  <a:uFillTx/>
                </a:defRPr>
              </a:pPr>
              <a:r>
                <a:rPr sz="3600">
                  <a:latin typeface="Calibri"/>
                  <a:ea typeface="Calibri"/>
                  <a:cs typeface="Calibri"/>
                  <a:sym typeface="Calibri"/>
                </a:rPr>
                <a:t>SQL-Based Tool</a:t>
              </a:r>
              <a:endParaRPr sz="36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>
                <a:defRPr sz="1800">
                  <a:uFillTx/>
                </a:defRPr>
              </a:pPr>
              <a:r>
                <a:rPr sz="2400">
                  <a:latin typeface="Calibri"/>
                  <a:ea typeface="Calibri"/>
                  <a:cs typeface="Calibri"/>
                  <a:sym typeface="Calibri"/>
                </a:rPr>
                <a:t>(BI Tools: Tableau…)</a:t>
              </a:r>
            </a:p>
          </p:txBody>
        </p:sp>
      </p:grpSp>
      <p:grpSp>
        <p:nvGrpSpPr>
          <p:cNvPr id="397" name="Group 397"/>
          <p:cNvGrpSpPr/>
          <p:nvPr/>
        </p:nvGrpSpPr>
        <p:grpSpPr>
          <a:xfrm>
            <a:off x="9016503" y="6123383"/>
            <a:ext cx="5040561" cy="1008113"/>
            <a:chOff x="0" y="0"/>
            <a:chExt cx="5040560" cy="1008112"/>
          </a:xfrm>
        </p:grpSpPr>
        <p:sp>
          <p:nvSpPr>
            <p:cNvPr id="395" name="Shape 395"/>
            <p:cNvSpPr/>
            <p:nvPr/>
          </p:nvSpPr>
          <p:spPr>
            <a:xfrm>
              <a:off x="-1" y="-1"/>
              <a:ext cx="5040562" cy="1008114"/>
            </a:xfrm>
            <a:prstGeom prst="rect">
              <a:avLst/>
            </a:prstGeom>
            <a:solidFill>
              <a:srgbClr val="F5D328"/>
            </a:solidFill>
            <a:ln w="12700" cap="flat">
              <a:solidFill>
                <a:srgbClr val="98B955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b="1"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96" name="Shape 396"/>
            <p:cNvSpPr/>
            <p:nvPr/>
          </p:nvSpPr>
          <p:spPr>
            <a:xfrm>
              <a:off x="-1" y="133216"/>
              <a:ext cx="5040562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b="1" sz="36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b="0" sz="1800"/>
              </a:pPr>
              <a:r>
                <a:rPr b="1" sz="3600"/>
                <a:t>Query Engine</a:t>
              </a:r>
            </a:p>
          </p:txBody>
        </p:sp>
      </p:grpSp>
      <p:grpSp>
        <p:nvGrpSpPr>
          <p:cNvPr id="402" name="Group 402"/>
          <p:cNvGrpSpPr/>
          <p:nvPr/>
        </p:nvGrpSpPr>
        <p:grpSpPr>
          <a:xfrm>
            <a:off x="3687912" y="7995591"/>
            <a:ext cx="2440489" cy="2380941"/>
            <a:chOff x="0" y="0"/>
            <a:chExt cx="2440488" cy="2380939"/>
          </a:xfrm>
        </p:grpSpPr>
        <p:sp>
          <p:nvSpPr>
            <p:cNvPr id="398" name="Shape 398"/>
            <p:cNvSpPr/>
            <p:nvPr/>
          </p:nvSpPr>
          <p:spPr>
            <a:xfrm>
              <a:off x="-1" y="0"/>
              <a:ext cx="2440490" cy="238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51A7F9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uFillTx/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99" name="Shape 399"/>
            <p:cNvSpPr/>
            <p:nvPr/>
          </p:nvSpPr>
          <p:spPr>
            <a:xfrm>
              <a:off x="-1" y="-1"/>
              <a:ext cx="2440490" cy="595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uFillTx/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400" name="Shape 400"/>
            <p:cNvSpPr/>
            <p:nvPr/>
          </p:nvSpPr>
          <p:spPr>
            <a:xfrm>
              <a:off x="-1" y="0"/>
              <a:ext cx="2440490" cy="2380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2700" cap="flat">
              <a:solidFill>
                <a:srgbClr val="DCDEE0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uFillTx/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401" name="Shape 401"/>
            <p:cNvSpPr/>
            <p:nvPr/>
          </p:nvSpPr>
          <p:spPr>
            <a:xfrm>
              <a:off x="-1" y="784586"/>
              <a:ext cx="2440490" cy="11093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lvl="0" marL="0" marR="0">
                <a:defRPr sz="1800">
                  <a:uFillTx/>
                </a:defRPr>
              </a:pPr>
              <a:r>
                <a:rPr sz="3200">
                  <a:latin typeface="+mn-lt"/>
                  <a:ea typeface="+mn-ea"/>
                  <a:cs typeface="+mn-cs"/>
                  <a:sym typeface="Arial"/>
                </a:rPr>
                <a:t>Hadoop</a:t>
              </a:r>
              <a:endParaRPr sz="3200">
                <a:latin typeface="+mn-lt"/>
                <a:ea typeface="+mn-ea"/>
                <a:cs typeface="+mn-cs"/>
                <a:sym typeface="Arial"/>
              </a:endParaRPr>
            </a:p>
            <a:p>
              <a:pPr lvl="0" marL="0" marR="0">
                <a:defRPr sz="1800">
                  <a:uFillTx/>
                </a:defRPr>
              </a:pPr>
              <a:r>
                <a:rPr sz="3200">
                  <a:latin typeface="+mn-lt"/>
                  <a:ea typeface="+mn-ea"/>
                  <a:cs typeface="+mn-cs"/>
                  <a:sym typeface="Arial"/>
                </a:rPr>
                <a:t>Hive</a:t>
              </a:r>
            </a:p>
          </p:txBody>
        </p:sp>
      </p:grpSp>
      <p:sp>
        <p:nvSpPr>
          <p:cNvPr id="440" name="Shape 440"/>
          <p:cNvSpPr/>
          <p:nvPr/>
        </p:nvSpPr>
        <p:spPr>
          <a:xfrm>
            <a:off x="14013180" y="10499090"/>
            <a:ext cx="4013200" cy="715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50800">
            <a:solidFill>
              <a:srgbClr val="C0504D"/>
            </a:solidFill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/>
          <a:lstStyle/>
          <a:p>
            <a:pPr lvl="0"/>
          </a:p>
        </p:txBody>
      </p:sp>
      <p:sp>
        <p:nvSpPr>
          <p:cNvPr id="441" name="Shape 441"/>
          <p:cNvSpPr/>
          <p:nvPr/>
        </p:nvSpPr>
        <p:spPr>
          <a:xfrm>
            <a:off x="4940300" y="10436860"/>
            <a:ext cx="4069080" cy="777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50800">
            <a:solidFill>
              <a:srgbClr val="C0504D"/>
            </a:solidFill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/>
          <a:lstStyle/>
          <a:p>
            <a:pPr lvl="0"/>
          </a:p>
        </p:txBody>
      </p:sp>
      <p:sp>
        <p:nvSpPr>
          <p:cNvPr id="405" name="Shape 405"/>
          <p:cNvSpPr/>
          <p:nvPr/>
        </p:nvSpPr>
        <p:spPr>
          <a:xfrm>
            <a:off x="13481000" y="4348693"/>
            <a:ext cx="1" cy="910595"/>
          </a:xfrm>
          <a:prstGeom prst="line">
            <a:avLst/>
          </a:prstGeom>
          <a:ln w="50800">
            <a:solidFill>
              <a:srgbClr val="008000"/>
            </a:solidFill>
            <a:headEnd type="triangle"/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42" name="Shape 442"/>
          <p:cNvSpPr/>
          <p:nvPr/>
        </p:nvSpPr>
        <p:spPr>
          <a:xfrm>
            <a:off x="14075409" y="7490460"/>
            <a:ext cx="3881121" cy="4787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50800">
            <a:solidFill>
              <a:srgbClr val="008000"/>
            </a:solidFill>
            <a:headEnd type="triangle"/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/>
          <a:lstStyle/>
          <a:p>
            <a:pPr lvl="0"/>
          </a:p>
        </p:txBody>
      </p:sp>
      <p:grpSp>
        <p:nvGrpSpPr>
          <p:cNvPr id="409" name="Group 409"/>
          <p:cNvGrpSpPr/>
          <p:nvPr/>
        </p:nvGrpSpPr>
        <p:grpSpPr>
          <a:xfrm>
            <a:off x="7744911" y="3763763"/>
            <a:ext cx="3431833" cy="576065"/>
            <a:chOff x="0" y="0"/>
            <a:chExt cx="3431831" cy="576064"/>
          </a:xfrm>
        </p:grpSpPr>
        <p:sp>
          <p:nvSpPr>
            <p:cNvPr id="407" name="Shape 407"/>
            <p:cNvSpPr/>
            <p:nvPr/>
          </p:nvSpPr>
          <p:spPr>
            <a:xfrm>
              <a:off x="0" y="0"/>
              <a:ext cx="3431832" cy="576065"/>
            </a:xfrm>
            <a:prstGeom prst="roundRect">
              <a:avLst>
                <a:gd name="adj" fmla="val 8333"/>
              </a:avLst>
            </a:prstGeom>
            <a:solidFill>
              <a:srgbClr val="FFFFFF"/>
            </a:solidFill>
            <a:ln w="38100" cap="flat">
              <a:solidFill>
                <a:srgbClr val="9BBB59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08" name="Shape 408"/>
            <p:cNvSpPr/>
            <p:nvPr/>
          </p:nvSpPr>
          <p:spPr>
            <a:xfrm>
              <a:off x="28121" y="12442"/>
              <a:ext cx="3375590" cy="5511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/>
              </a:pPr>
              <a:r>
                <a:rPr sz="2400"/>
                <a:t>REST API</a:t>
              </a:r>
            </a:p>
          </p:txBody>
        </p:sp>
      </p:grpSp>
      <p:grpSp>
        <p:nvGrpSpPr>
          <p:cNvPr id="412" name="Group 412"/>
          <p:cNvGrpSpPr/>
          <p:nvPr/>
        </p:nvGrpSpPr>
        <p:grpSpPr>
          <a:xfrm>
            <a:off x="11777360" y="3763763"/>
            <a:ext cx="3431833" cy="576065"/>
            <a:chOff x="0" y="0"/>
            <a:chExt cx="3431831" cy="576064"/>
          </a:xfrm>
        </p:grpSpPr>
        <p:sp>
          <p:nvSpPr>
            <p:cNvPr id="410" name="Shape 410"/>
            <p:cNvSpPr/>
            <p:nvPr/>
          </p:nvSpPr>
          <p:spPr>
            <a:xfrm>
              <a:off x="0" y="0"/>
              <a:ext cx="3431832" cy="576065"/>
            </a:xfrm>
            <a:prstGeom prst="roundRect">
              <a:avLst>
                <a:gd name="adj" fmla="val 8333"/>
              </a:avLst>
            </a:prstGeom>
            <a:solidFill>
              <a:srgbClr val="FFFFFF"/>
            </a:solidFill>
            <a:ln w="50800" cap="flat">
              <a:solidFill>
                <a:srgbClr val="9BBB59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11" name="Shape 411"/>
            <p:cNvSpPr/>
            <p:nvPr/>
          </p:nvSpPr>
          <p:spPr>
            <a:xfrm>
              <a:off x="28121" y="12442"/>
              <a:ext cx="3375590" cy="5511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/>
              </a:pPr>
              <a:r>
                <a:rPr sz="2400"/>
                <a:t>JDBC/ODBC</a:t>
              </a:r>
            </a:p>
          </p:txBody>
        </p:sp>
      </p:grpSp>
      <p:grpSp>
        <p:nvGrpSpPr>
          <p:cNvPr id="417" name="Group 417"/>
          <p:cNvGrpSpPr/>
          <p:nvPr/>
        </p:nvGrpSpPr>
        <p:grpSpPr>
          <a:xfrm>
            <a:off x="16073288" y="2611639"/>
            <a:ext cx="4608513" cy="2448269"/>
            <a:chOff x="0" y="0"/>
            <a:chExt cx="4608512" cy="2448268"/>
          </a:xfrm>
        </p:grpSpPr>
        <p:sp>
          <p:nvSpPr>
            <p:cNvPr id="413" name="Shape 413"/>
            <p:cNvSpPr/>
            <p:nvPr/>
          </p:nvSpPr>
          <p:spPr>
            <a:xfrm>
              <a:off x="0" y="0"/>
              <a:ext cx="4608513" cy="2448269"/>
            </a:xfrm>
            <a:prstGeom prst="roundRect">
              <a:avLst>
                <a:gd name="adj" fmla="val 8334"/>
              </a:avLst>
            </a:prstGeom>
            <a:solidFill>
              <a:srgbClr val="FFFFFF"/>
            </a:solidFill>
            <a:ln w="25400" cap="flat">
              <a:solidFill>
                <a:srgbClr val="9BBB59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24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14" name="Shape 414"/>
            <p:cNvSpPr/>
            <p:nvPr/>
          </p:nvSpPr>
          <p:spPr>
            <a:xfrm>
              <a:off x="236334" y="142226"/>
              <a:ext cx="4135845" cy="201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/>
            <a:p>
              <a:pPr lvl="0" marL="190500" marR="0" indent="-190500" algn="l">
                <a:buSzPct val="100000"/>
                <a:buFont typeface="Wingdings"/>
                <a:buChar char="➢"/>
                <a:defRPr sz="1800">
                  <a:uFillTx/>
                </a:defRPr>
              </a:pPr>
              <a:r>
                <a:rPr sz="2000">
                  <a:latin typeface="Calibri"/>
                  <a:ea typeface="Calibri"/>
                  <a:cs typeface="Calibri"/>
                  <a:sym typeface="Calibri"/>
                </a:rPr>
                <a:t>Online Analysis Data Flow</a:t>
              </a:r>
              <a:endParaRPr sz="2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190500" marR="0" indent="-190500" algn="l">
                <a:buSzPct val="100000"/>
                <a:buFont typeface="Wingdings"/>
                <a:buChar char="➢"/>
                <a:defRPr sz="1800">
                  <a:uFillTx/>
                </a:defRPr>
              </a:pPr>
              <a:r>
                <a:rPr sz="2000">
                  <a:latin typeface="Calibri"/>
                  <a:ea typeface="Calibri"/>
                  <a:cs typeface="Calibri"/>
                  <a:sym typeface="Calibri"/>
                </a:rPr>
                <a:t>Offline Data Flow</a:t>
              </a:r>
              <a:endParaRPr sz="2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190500" marR="0" indent="-190500" algn="l">
                <a:buSzPct val="100000"/>
                <a:buFont typeface="Wingdings"/>
                <a:buChar char="➢"/>
                <a:defRPr sz="1800">
                  <a:uFillTx/>
                </a:defRPr>
              </a:pPr>
              <a:endParaRPr sz="2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190500" marR="0" indent="-190500" algn="l">
                <a:buSzPct val="100000"/>
                <a:buFont typeface="Wingdings"/>
                <a:buChar char="➢"/>
                <a:defRPr sz="1800">
                  <a:uFillTx/>
                </a:defRPr>
              </a:pPr>
              <a:r>
                <a:rPr sz="2000">
                  <a:latin typeface="Calibri"/>
                  <a:ea typeface="Calibri"/>
                  <a:cs typeface="Calibri"/>
                  <a:sym typeface="Calibri"/>
                </a:rPr>
                <a:t>Clients/Users interactive with Kylin via SQL</a:t>
              </a:r>
              <a:endParaRPr sz="2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190500" marR="0" indent="-190500" algn="l">
                <a:buSzPct val="100000"/>
                <a:buFont typeface="Wingdings"/>
                <a:buChar char="➢"/>
                <a:defRPr sz="1800">
                  <a:uFillTx/>
                </a:defRPr>
              </a:pPr>
              <a:r>
                <a:rPr sz="2000">
                  <a:latin typeface="Calibri"/>
                  <a:ea typeface="Calibri"/>
                  <a:cs typeface="Calibri"/>
                  <a:sym typeface="Calibri"/>
                </a:rPr>
                <a:t>OLAP Cube is transparent to users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3539267" y="476659"/>
              <a:ext cx="827169" cy="1"/>
            </a:xfrm>
            <a:prstGeom prst="line">
              <a:avLst/>
            </a:prstGeom>
            <a:noFill/>
            <a:ln w="50800" cap="flat">
              <a:solidFill>
                <a:srgbClr val="008000"/>
              </a:solidFill>
              <a:prstDash val="solid"/>
              <a:bevel/>
              <a:headEnd type="triangle" w="med" len="med"/>
              <a:tailEnd type="triangle" w="med" len="med"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416" name="Shape 416"/>
            <p:cNvSpPr/>
            <p:nvPr/>
          </p:nvSpPr>
          <p:spPr>
            <a:xfrm flipV="1">
              <a:off x="3530085" y="871428"/>
              <a:ext cx="842091" cy="2447"/>
            </a:xfrm>
            <a:prstGeom prst="line">
              <a:avLst/>
            </a:prstGeom>
            <a:noFill/>
            <a:ln w="50800" cap="flat">
              <a:solidFill>
                <a:srgbClr val="C0504D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418" name="Shape 418"/>
          <p:cNvSpPr/>
          <p:nvPr/>
        </p:nvSpPr>
        <p:spPr>
          <a:xfrm>
            <a:off x="5020620" y="11477127"/>
            <a:ext cx="2823311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Star Schema Data</a:t>
            </a:r>
          </a:p>
        </p:txBody>
      </p:sp>
      <p:sp>
        <p:nvSpPr>
          <p:cNvPr id="419" name="Shape 419"/>
          <p:cNvSpPr/>
          <p:nvPr/>
        </p:nvSpPr>
        <p:spPr>
          <a:xfrm>
            <a:off x="16203717" y="11477127"/>
            <a:ext cx="2823311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Key Value Data</a:t>
            </a:r>
          </a:p>
        </p:txBody>
      </p:sp>
      <p:grpSp>
        <p:nvGrpSpPr>
          <p:cNvPr id="432" name="Group 432"/>
          <p:cNvGrpSpPr/>
          <p:nvPr/>
        </p:nvGrpSpPr>
        <p:grpSpPr>
          <a:xfrm>
            <a:off x="16649352" y="7995591"/>
            <a:ext cx="2616841" cy="2328817"/>
            <a:chOff x="0" y="0"/>
            <a:chExt cx="2616840" cy="2328816"/>
          </a:xfrm>
        </p:grpSpPr>
        <p:grpSp>
          <p:nvGrpSpPr>
            <p:cNvPr id="425" name="Group 425"/>
            <p:cNvGrpSpPr/>
            <p:nvPr/>
          </p:nvGrpSpPr>
          <p:grpSpPr>
            <a:xfrm>
              <a:off x="-1" y="-1"/>
              <a:ext cx="2312042" cy="2005004"/>
              <a:chOff x="0" y="0"/>
              <a:chExt cx="2312040" cy="2005002"/>
            </a:xfrm>
          </p:grpSpPr>
          <p:sp>
            <p:nvSpPr>
              <p:cNvPr id="420" name="Shape 420"/>
              <p:cNvSpPr/>
              <p:nvPr/>
            </p:nvSpPr>
            <p:spPr>
              <a:xfrm>
                <a:off x="-1" y="-1"/>
                <a:ext cx="2312042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0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1" name="Shape 421"/>
              <p:cNvSpPr/>
              <p:nvPr/>
            </p:nvSpPr>
            <p:spPr>
              <a:xfrm>
                <a:off x="1810790" y="-1"/>
                <a:ext cx="501251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0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2" name="Shape 422"/>
              <p:cNvSpPr/>
              <p:nvPr/>
            </p:nvSpPr>
            <p:spPr>
              <a:xfrm>
                <a:off x="-1" y="-1"/>
                <a:ext cx="2312042" cy="5012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0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3" name="Shape 423"/>
              <p:cNvSpPr/>
              <p:nvPr/>
            </p:nvSpPr>
            <p:spPr>
              <a:xfrm>
                <a:off x="-1" y="-1"/>
                <a:ext cx="2312042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50800" cap="flat">
                <a:solidFill>
                  <a:srgbClr val="C0504D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0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4" name="Shape 424"/>
              <p:cNvSpPr/>
              <p:nvPr/>
            </p:nvSpPr>
            <p:spPr>
              <a:xfrm>
                <a:off x="-1" y="666386"/>
                <a:ext cx="1810792" cy="11734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32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3200"/>
                  <a:t>Data Cube</a:t>
                </a:r>
              </a:p>
            </p:txBody>
          </p:sp>
        </p:grpSp>
        <p:grpSp>
          <p:nvGrpSpPr>
            <p:cNvPr id="431" name="Group 431"/>
            <p:cNvGrpSpPr/>
            <p:nvPr/>
          </p:nvGrpSpPr>
          <p:grpSpPr>
            <a:xfrm>
              <a:off x="304799" y="304799"/>
              <a:ext cx="2312042" cy="2024018"/>
              <a:chOff x="0" y="0"/>
              <a:chExt cx="2312040" cy="2024016"/>
            </a:xfrm>
          </p:grpSpPr>
          <p:sp>
            <p:nvSpPr>
              <p:cNvPr id="426" name="Shape 426"/>
              <p:cNvSpPr/>
              <p:nvPr/>
            </p:nvSpPr>
            <p:spPr>
              <a:xfrm>
                <a:off x="-1" y="-1"/>
                <a:ext cx="2312042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7" name="Shape 427"/>
              <p:cNvSpPr/>
              <p:nvPr/>
            </p:nvSpPr>
            <p:spPr>
              <a:xfrm>
                <a:off x="1810790" y="-1"/>
                <a:ext cx="501251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21600" y="0"/>
                    </a:lnTo>
                    <a:lnTo>
                      <a:pt x="21600" y="162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8" name="Shape 428"/>
              <p:cNvSpPr/>
              <p:nvPr/>
            </p:nvSpPr>
            <p:spPr>
              <a:xfrm>
                <a:off x="-1" y="-1"/>
                <a:ext cx="2312042" cy="5012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16917" y="216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29" name="Shape 429"/>
              <p:cNvSpPr/>
              <p:nvPr/>
            </p:nvSpPr>
            <p:spPr>
              <a:xfrm>
                <a:off x="-1" y="-1"/>
                <a:ext cx="2312042" cy="20050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5400"/>
                    </a:moveTo>
                    <a:lnTo>
                      <a:pt x="4683" y="0"/>
                    </a:lnTo>
                    <a:lnTo>
                      <a:pt x="21600" y="0"/>
                    </a:lnTo>
                    <a:lnTo>
                      <a:pt x="21600" y="16200"/>
                    </a:lnTo>
                    <a:lnTo>
                      <a:pt x="16917" y="21600"/>
                    </a:lnTo>
                    <a:lnTo>
                      <a:pt x="0" y="21600"/>
                    </a:lnTo>
                    <a:close/>
                    <a:moveTo>
                      <a:pt x="0" y="5400"/>
                    </a:moveTo>
                    <a:lnTo>
                      <a:pt x="16917" y="5400"/>
                    </a:lnTo>
                    <a:lnTo>
                      <a:pt x="21600" y="0"/>
                    </a:lnTo>
                    <a:moveTo>
                      <a:pt x="16917" y="5400"/>
                    </a:moveTo>
                    <a:lnTo>
                      <a:pt x="16917" y="21600"/>
                    </a:lnTo>
                  </a:path>
                </a:pathLst>
              </a:custGeom>
              <a:noFill/>
              <a:ln w="50800" cap="flat">
                <a:solidFill>
                  <a:srgbClr val="C0504D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i="1" sz="24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30" name="Shape 430"/>
              <p:cNvSpPr/>
              <p:nvPr/>
            </p:nvSpPr>
            <p:spPr>
              <a:xfrm>
                <a:off x="-1" y="482236"/>
                <a:ext cx="1810792" cy="15417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lvl="0" marL="0" marR="0">
                  <a:defRPr sz="1800">
                    <a:uFillTx/>
                  </a:defRPr>
                </a:pPr>
                <a:r>
                  <a:rPr sz="3200">
                    <a:latin typeface="Calibri"/>
                    <a:ea typeface="Calibri"/>
                    <a:cs typeface="Calibri"/>
                    <a:sym typeface="Calibri"/>
                  </a:rPr>
                  <a:t>OLAP</a:t>
                </a:r>
                <a:endParaRPr sz="3200"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lvl="0" marL="0" marR="0">
                  <a:defRPr sz="1800">
                    <a:uFillTx/>
                  </a:defRPr>
                </a:pPr>
                <a:r>
                  <a:rPr sz="3200">
                    <a:latin typeface="Calibri"/>
                    <a:ea typeface="Calibri"/>
                    <a:cs typeface="Calibri"/>
                    <a:sym typeface="Calibri"/>
                  </a:rPr>
                  <a:t>Cube</a:t>
                </a:r>
                <a:endParaRPr sz="3200"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lvl="0" marL="0" marR="0">
                  <a:defRPr sz="1800">
                    <a:uFillTx/>
                  </a:defRPr>
                </a:pPr>
                <a:r>
                  <a:rPr i="1" sz="2400">
                    <a:latin typeface="Calibri"/>
                    <a:ea typeface="Calibri"/>
                    <a:cs typeface="Calibri"/>
                    <a:sym typeface="Calibri"/>
                  </a:rPr>
                  <a:t>(HBase)</a:t>
                </a:r>
              </a:p>
            </p:txBody>
          </p:sp>
        </p:grpSp>
      </p:grpSp>
      <p:sp>
        <p:nvSpPr>
          <p:cNvPr id="443" name="Shape 443"/>
          <p:cNvSpPr/>
          <p:nvPr/>
        </p:nvSpPr>
        <p:spPr>
          <a:xfrm>
            <a:off x="4907280" y="7490460"/>
            <a:ext cx="4089401" cy="497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50800">
            <a:solidFill>
              <a:srgbClr val="008000"/>
            </a:solidFill>
            <a:prstDash val="lgDash"/>
            <a:headEnd type="triangle"/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/>
          <a:lstStyle/>
          <a:p>
            <a:pPr lvl="0"/>
          </a:p>
        </p:txBody>
      </p:sp>
      <p:sp>
        <p:nvSpPr>
          <p:cNvPr id="434" name="Shape 434"/>
          <p:cNvSpPr/>
          <p:nvPr/>
        </p:nvSpPr>
        <p:spPr>
          <a:xfrm>
            <a:off x="9448552" y="4240260"/>
            <a:ext cx="1" cy="1019028"/>
          </a:xfrm>
          <a:prstGeom prst="line">
            <a:avLst/>
          </a:prstGeom>
          <a:ln w="50800">
            <a:solidFill>
              <a:srgbClr val="008000"/>
            </a:solidFill>
            <a:headEnd type="triangle"/>
            <a:tailEnd type="triangle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5" name="Shape 435"/>
          <p:cNvSpPr/>
          <p:nvPr/>
        </p:nvSpPr>
        <p:spPr>
          <a:xfrm>
            <a:off x="9448551" y="4627859"/>
            <a:ext cx="1008113" cy="627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8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800"/>
              <a:t>SQL</a:t>
            </a:r>
          </a:p>
        </p:txBody>
      </p:sp>
      <p:grpSp>
        <p:nvGrpSpPr>
          <p:cNvPr id="438" name="Group 438"/>
          <p:cNvGrpSpPr/>
          <p:nvPr/>
        </p:nvGrpSpPr>
        <p:grpSpPr>
          <a:xfrm>
            <a:off x="9016503" y="5259287"/>
            <a:ext cx="5040561" cy="864097"/>
            <a:chOff x="0" y="0"/>
            <a:chExt cx="5040560" cy="864095"/>
          </a:xfrm>
        </p:grpSpPr>
        <p:sp>
          <p:nvSpPr>
            <p:cNvPr id="436" name="Shape 436"/>
            <p:cNvSpPr/>
            <p:nvPr/>
          </p:nvSpPr>
          <p:spPr>
            <a:xfrm>
              <a:off x="-1" y="0"/>
              <a:ext cx="5040562" cy="864096"/>
            </a:xfrm>
            <a:prstGeom prst="rect">
              <a:avLst/>
            </a:prstGeom>
            <a:solidFill>
              <a:srgbClr val="F5D328"/>
            </a:solidFill>
            <a:ln w="12700" cap="flat">
              <a:solidFill>
                <a:srgbClr val="98B955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b="1"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37" name="Shape 437"/>
            <p:cNvSpPr/>
            <p:nvPr/>
          </p:nvSpPr>
          <p:spPr>
            <a:xfrm>
              <a:off x="-1" y="61208"/>
              <a:ext cx="5040562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b="1" sz="36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b="0" sz="1800"/>
              </a:pPr>
              <a:r>
                <a:rPr b="1" sz="3600"/>
                <a:t>REST Server</a:t>
              </a:r>
            </a:p>
          </p:txBody>
        </p:sp>
      </p:grpSp>
      <p:sp>
        <p:nvSpPr>
          <p:cNvPr id="439" name="Shape 439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Kylin Architecture Overview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roup 449"/>
          <p:cNvGrpSpPr/>
          <p:nvPr/>
        </p:nvGrpSpPr>
        <p:grpSpPr>
          <a:xfrm>
            <a:off x="16815607" y="4769609"/>
            <a:ext cx="5184577" cy="4896542"/>
            <a:chOff x="0" y="0"/>
            <a:chExt cx="5184576" cy="4896541"/>
          </a:xfrm>
        </p:grpSpPr>
        <p:sp>
          <p:nvSpPr>
            <p:cNvPr id="445" name="Shape 445"/>
            <p:cNvSpPr/>
            <p:nvPr/>
          </p:nvSpPr>
          <p:spPr>
            <a:xfrm>
              <a:off x="-1" y="0"/>
              <a:ext cx="5184578" cy="4896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186"/>
                  </a:moveTo>
                  <a:lnTo>
                    <a:pt x="3009" y="0"/>
                  </a:lnTo>
                  <a:lnTo>
                    <a:pt x="21600" y="0"/>
                  </a:lnTo>
                  <a:lnTo>
                    <a:pt x="21600" y="18414"/>
                  </a:lnTo>
                  <a:lnTo>
                    <a:pt x="1859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365C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46" name="Shape 446"/>
            <p:cNvSpPr/>
            <p:nvPr/>
          </p:nvSpPr>
          <p:spPr>
            <a:xfrm>
              <a:off x="4462386" y="0"/>
              <a:ext cx="722191" cy="4896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186"/>
                  </a:moveTo>
                  <a:lnTo>
                    <a:pt x="21600" y="0"/>
                  </a:lnTo>
                  <a:lnTo>
                    <a:pt x="21600" y="1841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47" name="Shape 447"/>
            <p:cNvSpPr/>
            <p:nvPr/>
          </p:nvSpPr>
          <p:spPr>
            <a:xfrm>
              <a:off x="-1" y="0"/>
              <a:ext cx="5184578" cy="722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009" y="0"/>
                  </a:lnTo>
                  <a:lnTo>
                    <a:pt x="21600" y="0"/>
                  </a:lnTo>
                  <a:lnTo>
                    <a:pt x="1859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48" name="Shape 448"/>
            <p:cNvSpPr/>
            <p:nvPr/>
          </p:nvSpPr>
          <p:spPr>
            <a:xfrm>
              <a:off x="-1" y="0"/>
              <a:ext cx="5184578" cy="4896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186"/>
                  </a:moveTo>
                  <a:lnTo>
                    <a:pt x="3009" y="0"/>
                  </a:lnTo>
                  <a:lnTo>
                    <a:pt x="21600" y="0"/>
                  </a:lnTo>
                  <a:lnTo>
                    <a:pt x="21600" y="18414"/>
                  </a:lnTo>
                  <a:lnTo>
                    <a:pt x="18591" y="21600"/>
                  </a:lnTo>
                  <a:lnTo>
                    <a:pt x="0" y="21600"/>
                  </a:lnTo>
                  <a:close/>
                  <a:moveTo>
                    <a:pt x="0" y="3186"/>
                  </a:moveTo>
                  <a:lnTo>
                    <a:pt x="18591" y="3186"/>
                  </a:lnTo>
                  <a:lnTo>
                    <a:pt x="21600" y="0"/>
                  </a:lnTo>
                  <a:moveTo>
                    <a:pt x="18591" y="3186"/>
                  </a:moveTo>
                  <a:lnTo>
                    <a:pt x="18591" y="21600"/>
                  </a:lnTo>
                </a:path>
              </a:pathLst>
            </a:custGeom>
            <a:noFill/>
            <a:ln w="12700" cap="flat">
              <a:solidFill>
                <a:srgbClr val="DCDEE0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grpSp>
        <p:nvGrpSpPr>
          <p:cNvPr id="452" name="Group 452"/>
          <p:cNvGrpSpPr/>
          <p:nvPr/>
        </p:nvGrpSpPr>
        <p:grpSpPr>
          <a:xfrm>
            <a:off x="9701969" y="4994419"/>
            <a:ext cx="4464838" cy="5107529"/>
            <a:chOff x="-513948" y="0"/>
            <a:chExt cx="4464837" cy="5107527"/>
          </a:xfrm>
        </p:grpSpPr>
        <p:sp>
          <p:nvSpPr>
            <p:cNvPr id="450" name="Shape 450"/>
            <p:cNvSpPr/>
            <p:nvPr/>
          </p:nvSpPr>
          <p:spPr>
            <a:xfrm>
              <a:off x="-513949" y="0"/>
              <a:ext cx="4464838" cy="51075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solidFill>
                <a:srgbClr val="DCDEE0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51" name="Shape 451"/>
            <p:cNvSpPr/>
            <p:nvPr/>
          </p:nvSpPr>
          <p:spPr>
            <a:xfrm>
              <a:off x="-297754" y="325723"/>
              <a:ext cx="4032449" cy="32943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4000">
                  <a:latin typeface="Calibri"/>
                  <a:ea typeface="Calibri"/>
                  <a:cs typeface="Calibri"/>
                  <a:sym typeface="Calibri"/>
                </a:rPr>
                <a:t>Cube: …</a:t>
              </a:r>
              <a:endParaRPr sz="4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 algn="l">
                <a:defRPr sz="1800">
                  <a:uFillTx/>
                </a:defRPr>
              </a:pPr>
              <a:r>
                <a:rPr sz="4000">
                  <a:latin typeface="Calibri"/>
                  <a:ea typeface="Calibri"/>
                  <a:cs typeface="Calibri"/>
                  <a:sym typeface="Calibri"/>
                </a:rPr>
                <a:t>Fact Table: …</a:t>
              </a:r>
              <a:endParaRPr sz="4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 algn="l">
                <a:defRPr sz="1800">
                  <a:uFillTx/>
                </a:defRPr>
              </a:pPr>
              <a:r>
                <a:rPr sz="4000">
                  <a:latin typeface="Calibri"/>
                  <a:ea typeface="Calibri"/>
                  <a:cs typeface="Calibri"/>
                  <a:sym typeface="Calibri"/>
                </a:rPr>
                <a:t>Dimensions: …</a:t>
              </a:r>
              <a:endParaRPr sz="4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 algn="l">
                <a:defRPr sz="1800">
                  <a:uFillTx/>
                </a:defRPr>
              </a:pPr>
              <a:r>
                <a:rPr sz="4000">
                  <a:latin typeface="Calibri"/>
                  <a:ea typeface="Calibri"/>
                  <a:cs typeface="Calibri"/>
                  <a:sym typeface="Calibri"/>
                </a:rPr>
                <a:t>Measures: …</a:t>
              </a:r>
              <a:endParaRPr sz="4000"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0" marR="0" algn="l">
                <a:defRPr sz="1800">
                  <a:uFillTx/>
                </a:defRPr>
              </a:pPr>
              <a:r>
                <a:rPr sz="4000">
                  <a:latin typeface="Calibri"/>
                  <a:ea typeface="Calibri"/>
                  <a:cs typeface="Calibri"/>
                  <a:sym typeface="Calibri"/>
                </a:rPr>
                <a:t>Storage(HBase): …</a:t>
              </a:r>
            </a:p>
          </p:txBody>
        </p:sp>
      </p:grpSp>
      <p:grpSp>
        <p:nvGrpSpPr>
          <p:cNvPr id="471" name="Group 471"/>
          <p:cNvGrpSpPr/>
          <p:nvPr/>
        </p:nvGrpSpPr>
        <p:grpSpPr>
          <a:xfrm>
            <a:off x="1908998" y="4947652"/>
            <a:ext cx="5184577" cy="4896541"/>
            <a:chOff x="0" y="0"/>
            <a:chExt cx="5184576" cy="4896539"/>
          </a:xfrm>
        </p:grpSpPr>
        <p:grpSp>
          <p:nvGrpSpPr>
            <p:cNvPr id="455" name="Group 455"/>
            <p:cNvGrpSpPr/>
            <p:nvPr/>
          </p:nvGrpSpPr>
          <p:grpSpPr>
            <a:xfrm>
              <a:off x="-1" y="0"/>
              <a:ext cx="5184578" cy="4896541"/>
              <a:chOff x="0" y="0"/>
              <a:chExt cx="5184576" cy="4896539"/>
            </a:xfrm>
          </p:grpSpPr>
          <p:sp>
            <p:nvSpPr>
              <p:cNvPr id="453" name="Shape 453"/>
              <p:cNvSpPr/>
              <p:nvPr/>
            </p:nvSpPr>
            <p:spPr>
              <a:xfrm>
                <a:off x="-1" y="0"/>
                <a:ext cx="5184578" cy="48965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3600"/>
                    </a:moveTo>
                    <a:cubicBezTo>
                      <a:pt x="0" y="1612"/>
                      <a:pt x="4835" y="0"/>
                      <a:pt x="10800" y="0"/>
                    </a:cubicBezTo>
                    <a:cubicBezTo>
                      <a:pt x="16765" y="0"/>
                      <a:pt x="21600" y="1612"/>
                      <a:pt x="21600" y="3600"/>
                    </a:cubicBezTo>
                    <a:lnTo>
                      <a:pt x="21600" y="18000"/>
                    </a:lnTo>
                    <a:cubicBezTo>
                      <a:pt x="21600" y="19988"/>
                      <a:pt x="16765" y="21600"/>
                      <a:pt x="10800" y="21600"/>
                    </a:cubicBezTo>
                    <a:cubicBezTo>
                      <a:pt x="4835" y="21600"/>
                      <a:pt x="0" y="19988"/>
                      <a:pt x="0" y="18000"/>
                    </a:cubicBezTo>
                    <a:close/>
                  </a:path>
                </a:pathLst>
              </a:custGeom>
              <a:solidFill>
                <a:srgbClr val="51A7F9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36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54" name="Shape 454"/>
              <p:cNvSpPr/>
              <p:nvPr/>
            </p:nvSpPr>
            <p:spPr>
              <a:xfrm>
                <a:off x="-1" y="0"/>
                <a:ext cx="5184578" cy="48965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600"/>
                    </a:moveTo>
                    <a:cubicBezTo>
                      <a:pt x="21600" y="5588"/>
                      <a:pt x="16765" y="7200"/>
                      <a:pt x="10800" y="7200"/>
                    </a:cubicBezTo>
                    <a:cubicBezTo>
                      <a:pt x="4835" y="7200"/>
                      <a:pt x="0" y="5588"/>
                      <a:pt x="0" y="3600"/>
                    </a:cubicBezTo>
                    <a:moveTo>
                      <a:pt x="0" y="3600"/>
                    </a:moveTo>
                    <a:cubicBezTo>
                      <a:pt x="0" y="1612"/>
                      <a:pt x="4835" y="0"/>
                      <a:pt x="10800" y="0"/>
                    </a:cubicBezTo>
                    <a:cubicBezTo>
                      <a:pt x="16765" y="0"/>
                      <a:pt x="21600" y="1612"/>
                      <a:pt x="21600" y="3600"/>
                    </a:cubicBezTo>
                    <a:lnTo>
                      <a:pt x="21600" y="18000"/>
                    </a:lnTo>
                    <a:cubicBezTo>
                      <a:pt x="21600" y="19988"/>
                      <a:pt x="16765" y="21600"/>
                      <a:pt x="10800" y="21600"/>
                    </a:cubicBezTo>
                    <a:cubicBezTo>
                      <a:pt x="4835" y="21600"/>
                      <a:pt x="0" y="19988"/>
                      <a:pt x="0" y="18000"/>
                    </a:cubicBezTo>
                    <a:close/>
                  </a:path>
                </a:pathLst>
              </a:custGeom>
              <a:noFill/>
              <a:ln w="12700" cap="flat">
                <a:solidFill>
                  <a:srgbClr val="DCDEE0"/>
                </a:solidFill>
                <a:prstDash val="solid"/>
                <a:bevel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36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  <p:grpSp>
          <p:nvGrpSpPr>
            <p:cNvPr id="458" name="Group 458"/>
            <p:cNvGrpSpPr/>
            <p:nvPr/>
          </p:nvGrpSpPr>
          <p:grpSpPr>
            <a:xfrm>
              <a:off x="1974122" y="2623973"/>
              <a:ext cx="1236333" cy="654821"/>
              <a:chOff x="0" y="0"/>
              <a:chExt cx="1236331" cy="654820"/>
            </a:xfrm>
          </p:grpSpPr>
          <p:sp>
            <p:nvSpPr>
              <p:cNvPr id="456" name="Shape 456"/>
              <p:cNvSpPr/>
              <p:nvPr/>
            </p:nvSpPr>
            <p:spPr>
              <a:xfrm>
                <a:off x="0" y="-1"/>
                <a:ext cx="1236332" cy="654822"/>
              </a:xfrm>
              <a:prstGeom prst="rect">
                <a:avLst/>
              </a:prstGeom>
              <a:gradFill flip="none" rotWithShape="1">
                <a:gsLst>
                  <a:gs pos="0">
                    <a:srgbClr val="C8B2E9"/>
                  </a:gs>
                  <a:gs pos="35000">
                    <a:srgbClr val="D8C9EE"/>
                  </a:gs>
                  <a:gs pos="100000">
                    <a:srgbClr val="F0EAF9"/>
                  </a:gs>
                </a:gsLst>
                <a:lin ang="16200000" scaled="0"/>
              </a:gradFill>
              <a:ln w="12700" cap="flat">
                <a:solidFill>
                  <a:srgbClr val="7D60A0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57" name="Shape 457"/>
              <p:cNvSpPr/>
              <p:nvPr/>
            </p:nvSpPr>
            <p:spPr>
              <a:xfrm>
                <a:off x="0" y="13720"/>
                <a:ext cx="1236332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Fact</a:t>
                </a:r>
              </a:p>
            </p:txBody>
          </p:sp>
        </p:grpSp>
        <p:grpSp>
          <p:nvGrpSpPr>
            <p:cNvPr id="461" name="Group 461"/>
            <p:cNvGrpSpPr/>
            <p:nvPr/>
          </p:nvGrpSpPr>
          <p:grpSpPr>
            <a:xfrm>
              <a:off x="405266" y="3607731"/>
              <a:ext cx="1236333" cy="654821"/>
              <a:chOff x="0" y="0"/>
              <a:chExt cx="1236331" cy="654820"/>
            </a:xfrm>
          </p:grpSpPr>
          <p:sp>
            <p:nvSpPr>
              <p:cNvPr id="459" name="Shape 459"/>
              <p:cNvSpPr/>
              <p:nvPr/>
            </p:nvSpPr>
            <p:spPr>
              <a:xfrm>
                <a:off x="0" y="-1"/>
                <a:ext cx="1236332" cy="654822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60" name="Shape 460"/>
              <p:cNvSpPr/>
              <p:nvPr/>
            </p:nvSpPr>
            <p:spPr>
              <a:xfrm>
                <a:off x="0" y="13720"/>
                <a:ext cx="1236332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Dim</a:t>
                </a:r>
              </a:p>
            </p:txBody>
          </p:sp>
        </p:grpSp>
        <p:grpSp>
          <p:nvGrpSpPr>
            <p:cNvPr id="464" name="Group 464"/>
            <p:cNvGrpSpPr/>
            <p:nvPr/>
          </p:nvGrpSpPr>
          <p:grpSpPr>
            <a:xfrm>
              <a:off x="3600400" y="3607731"/>
              <a:ext cx="1236333" cy="654821"/>
              <a:chOff x="0" y="0"/>
              <a:chExt cx="1236331" cy="654820"/>
            </a:xfrm>
          </p:grpSpPr>
          <p:sp>
            <p:nvSpPr>
              <p:cNvPr id="462" name="Shape 462"/>
              <p:cNvSpPr/>
              <p:nvPr/>
            </p:nvSpPr>
            <p:spPr>
              <a:xfrm>
                <a:off x="0" y="-1"/>
                <a:ext cx="1236332" cy="654822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63" name="Shape 463"/>
              <p:cNvSpPr/>
              <p:nvPr/>
            </p:nvSpPr>
            <p:spPr>
              <a:xfrm>
                <a:off x="0" y="13720"/>
                <a:ext cx="1236332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Dim</a:t>
                </a:r>
              </a:p>
            </p:txBody>
          </p:sp>
        </p:grpSp>
        <p:grpSp>
          <p:nvGrpSpPr>
            <p:cNvPr id="467" name="Group 467"/>
            <p:cNvGrpSpPr/>
            <p:nvPr/>
          </p:nvGrpSpPr>
          <p:grpSpPr>
            <a:xfrm>
              <a:off x="1974124" y="1181454"/>
              <a:ext cx="1236333" cy="654821"/>
              <a:chOff x="0" y="0"/>
              <a:chExt cx="1236331" cy="654820"/>
            </a:xfrm>
          </p:grpSpPr>
          <p:sp>
            <p:nvSpPr>
              <p:cNvPr id="465" name="Shape 465"/>
              <p:cNvSpPr/>
              <p:nvPr/>
            </p:nvSpPr>
            <p:spPr>
              <a:xfrm>
                <a:off x="0" y="-1"/>
                <a:ext cx="1236332" cy="654822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66" name="Shape 466"/>
              <p:cNvSpPr/>
              <p:nvPr/>
            </p:nvSpPr>
            <p:spPr>
              <a:xfrm>
                <a:off x="0" y="13720"/>
                <a:ext cx="1236332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Dim</a:t>
                </a:r>
              </a:p>
            </p:txBody>
          </p:sp>
        </p:grpSp>
        <p:sp>
          <p:nvSpPr>
            <p:cNvPr id="468" name="Shape 468"/>
            <p:cNvSpPr/>
            <p:nvPr/>
          </p:nvSpPr>
          <p:spPr>
            <a:xfrm flipH="1">
              <a:off x="1023434" y="2951383"/>
              <a:ext cx="950691" cy="6563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bevel/>
              <a:tailEnd type="triangle" w="med" len="med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69" name="Shape 469"/>
            <p:cNvSpPr/>
            <p:nvPr/>
          </p:nvSpPr>
          <p:spPr>
            <a:xfrm>
              <a:off x="3210454" y="2951385"/>
              <a:ext cx="1008113" cy="6563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bevel/>
              <a:tailEnd type="triangle" w="med" len="med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70" name="Shape 470"/>
            <p:cNvSpPr/>
            <p:nvPr/>
          </p:nvSpPr>
          <p:spPr>
            <a:xfrm flipV="1">
              <a:off x="2592288" y="1836277"/>
              <a:ext cx="3" cy="787697"/>
            </a:xfrm>
            <a:prstGeom prst="line">
              <a:avLst/>
            </a:prstGeom>
            <a:noFill/>
            <a:ln w="12700" cap="flat">
              <a:solidFill>
                <a:srgbClr val="4A7EBB"/>
              </a:solidFill>
              <a:prstDash val="solid"/>
              <a:bevel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472" name="Shape 472"/>
          <p:cNvSpPr/>
          <p:nvPr/>
        </p:nvSpPr>
        <p:spPr>
          <a:xfrm>
            <a:off x="3232367" y="10139745"/>
            <a:ext cx="2537838" cy="1300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marL="0" marR="0">
              <a:defRPr sz="1800">
                <a:uFillTx/>
              </a:defRPr>
            </a:pPr>
            <a:r>
              <a:rPr i="1" sz="3600" u="sng">
                <a:latin typeface="Calibri"/>
                <a:ea typeface="Calibri"/>
                <a:cs typeface="Calibri"/>
                <a:sym typeface="Calibri"/>
              </a:rPr>
              <a:t>Source</a:t>
            </a:r>
            <a:endParaRPr i="1" sz="3600" u="sng">
              <a:latin typeface="Calibri"/>
              <a:ea typeface="Calibri"/>
              <a:cs typeface="Calibri"/>
              <a:sym typeface="Calibri"/>
            </a:endParaRPr>
          </a:p>
          <a:p>
            <a:pPr lvl="0" marL="0" marR="0">
              <a:defRPr sz="1800">
                <a:uFillTx/>
              </a:defRPr>
            </a:pPr>
            <a:r>
              <a:rPr b="1" sz="3600">
                <a:latin typeface="Calibri"/>
                <a:ea typeface="Calibri"/>
                <a:cs typeface="Calibri"/>
                <a:sym typeface="Calibri"/>
              </a:rPr>
              <a:t>Star Schema</a:t>
            </a:r>
          </a:p>
        </p:txBody>
      </p:sp>
      <p:grpSp>
        <p:nvGrpSpPr>
          <p:cNvPr id="482" name="Group 482"/>
          <p:cNvGrpSpPr/>
          <p:nvPr/>
        </p:nvGrpSpPr>
        <p:grpSpPr>
          <a:xfrm>
            <a:off x="17166434" y="6657444"/>
            <a:ext cx="1296145" cy="1783395"/>
            <a:chOff x="0" y="-6349"/>
            <a:chExt cx="1296144" cy="1783394"/>
          </a:xfrm>
        </p:grpSpPr>
        <p:grpSp>
          <p:nvGrpSpPr>
            <p:cNvPr id="475" name="Group 475"/>
            <p:cNvGrpSpPr/>
            <p:nvPr/>
          </p:nvGrpSpPr>
          <p:grpSpPr>
            <a:xfrm>
              <a:off x="0" y="-6350"/>
              <a:ext cx="1296145" cy="627381"/>
              <a:chOff x="0" y="-6349"/>
              <a:chExt cx="1296144" cy="627380"/>
            </a:xfrm>
          </p:grpSpPr>
          <p:sp>
            <p:nvSpPr>
              <p:cNvPr id="473" name="Shape 473"/>
              <p:cNvSpPr/>
              <p:nvPr/>
            </p:nvSpPr>
            <p:spPr>
              <a:xfrm>
                <a:off x="0" y="19846"/>
                <a:ext cx="1296145" cy="574988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74" name="Shape 474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row A</a:t>
                </a:r>
              </a:p>
            </p:txBody>
          </p:sp>
        </p:grpSp>
        <p:grpSp>
          <p:nvGrpSpPr>
            <p:cNvPr id="478" name="Group 478"/>
            <p:cNvGrpSpPr/>
            <p:nvPr/>
          </p:nvGrpSpPr>
          <p:grpSpPr>
            <a:xfrm>
              <a:off x="0" y="568636"/>
              <a:ext cx="1296145" cy="627381"/>
              <a:chOff x="0" y="-6349"/>
              <a:chExt cx="1296144" cy="627380"/>
            </a:xfrm>
          </p:grpSpPr>
          <p:sp>
            <p:nvSpPr>
              <p:cNvPr id="476" name="Shape 476"/>
              <p:cNvSpPr/>
              <p:nvPr/>
            </p:nvSpPr>
            <p:spPr>
              <a:xfrm>
                <a:off x="0" y="19846"/>
                <a:ext cx="1296145" cy="574988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77" name="Shape 477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row B</a:t>
                </a:r>
              </a:p>
            </p:txBody>
          </p:sp>
        </p:grpSp>
        <p:grpSp>
          <p:nvGrpSpPr>
            <p:cNvPr id="481" name="Group 481"/>
            <p:cNvGrpSpPr/>
            <p:nvPr/>
          </p:nvGrpSpPr>
          <p:grpSpPr>
            <a:xfrm>
              <a:off x="0" y="1149664"/>
              <a:ext cx="1296145" cy="627381"/>
              <a:chOff x="0" y="-6349"/>
              <a:chExt cx="1296144" cy="627380"/>
            </a:xfrm>
          </p:grpSpPr>
          <p:sp>
            <p:nvSpPr>
              <p:cNvPr id="479" name="Shape 479"/>
              <p:cNvSpPr/>
              <p:nvPr/>
            </p:nvSpPr>
            <p:spPr>
              <a:xfrm>
                <a:off x="0" y="22062"/>
                <a:ext cx="1296145" cy="570556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12700" cap="flat">
                <a:solidFill>
                  <a:srgbClr val="98B955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80" name="Shape 480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row C</a:t>
                </a:r>
              </a:p>
            </p:txBody>
          </p:sp>
        </p:grpSp>
      </p:grpSp>
      <p:grpSp>
        <p:nvGrpSpPr>
          <p:cNvPr id="485" name="Group 485"/>
          <p:cNvGrpSpPr/>
          <p:nvPr/>
        </p:nvGrpSpPr>
        <p:grpSpPr>
          <a:xfrm>
            <a:off x="18807416" y="5824462"/>
            <a:ext cx="2243211" cy="3431231"/>
            <a:chOff x="0" y="0"/>
            <a:chExt cx="2243209" cy="3431230"/>
          </a:xfrm>
        </p:grpSpPr>
        <p:sp>
          <p:nvSpPr>
            <p:cNvPr id="483" name="Shape 483"/>
            <p:cNvSpPr/>
            <p:nvPr/>
          </p:nvSpPr>
          <p:spPr>
            <a:xfrm>
              <a:off x="0" y="0"/>
              <a:ext cx="2243210" cy="3431231"/>
            </a:xfrm>
            <a:prstGeom prst="roundRect">
              <a:avLst>
                <a:gd name="adj" fmla="val 8333"/>
              </a:avLst>
            </a:prstGeom>
            <a:gradFill flip="none" rotWithShape="1">
              <a:gsLst>
                <a:gs pos="0">
                  <a:srgbClr val="A5E6FF"/>
                </a:gs>
                <a:gs pos="35000">
                  <a:srgbClr val="BFEDFF"/>
                </a:gs>
                <a:gs pos="100000">
                  <a:srgbClr val="E7F8FF"/>
                </a:gs>
              </a:gsLst>
              <a:lin ang="16200000" scaled="0"/>
            </a:gradFill>
            <a:ln w="12700" cap="flat">
              <a:solidFill>
                <a:srgbClr val="46AAC4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b">
              <a:noAutofit/>
            </a:bodyPr>
            <a:lstStyle/>
            <a:p>
              <a:pPr lvl="0" marL="0" marR="0" algn="l">
                <a:lnSpc>
                  <a:spcPts val="2400"/>
                </a:lnSpc>
                <a:defRPr b="1" sz="20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84" name="Shape 484"/>
            <p:cNvSpPr/>
            <p:nvPr/>
          </p:nvSpPr>
          <p:spPr>
            <a:xfrm>
              <a:off x="109503" y="2826793"/>
              <a:ext cx="2024204" cy="49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b">
              <a:spAutoFit/>
            </a:bodyPr>
            <a:lstStyle>
              <a:lvl1pPr marL="0" marR="0" algn="l">
                <a:lnSpc>
                  <a:spcPts val="2400"/>
                </a:lnSpc>
                <a:defRPr b="1" sz="2000"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b="0" sz="1800"/>
              </a:pPr>
              <a:r>
                <a:rPr b="1" sz="2000"/>
                <a:t>Column Family</a:t>
              </a:r>
            </a:p>
          </p:txBody>
        </p:sp>
      </p:grpSp>
      <p:grpSp>
        <p:nvGrpSpPr>
          <p:cNvPr id="495" name="Group 495"/>
          <p:cNvGrpSpPr/>
          <p:nvPr/>
        </p:nvGrpSpPr>
        <p:grpSpPr>
          <a:xfrm>
            <a:off x="19315712" y="6655530"/>
            <a:ext cx="1296145" cy="1783395"/>
            <a:chOff x="0" y="-6349"/>
            <a:chExt cx="1296144" cy="1783394"/>
          </a:xfrm>
        </p:grpSpPr>
        <p:grpSp>
          <p:nvGrpSpPr>
            <p:cNvPr id="488" name="Group 488"/>
            <p:cNvGrpSpPr/>
            <p:nvPr/>
          </p:nvGrpSpPr>
          <p:grpSpPr>
            <a:xfrm>
              <a:off x="0" y="-6350"/>
              <a:ext cx="1296145" cy="627381"/>
              <a:chOff x="0" y="-6349"/>
              <a:chExt cx="1296144" cy="627380"/>
            </a:xfrm>
          </p:grpSpPr>
          <p:sp>
            <p:nvSpPr>
              <p:cNvPr id="486" name="Shape 486"/>
              <p:cNvSpPr/>
              <p:nvPr/>
            </p:nvSpPr>
            <p:spPr>
              <a:xfrm>
                <a:off x="0" y="19846"/>
                <a:ext cx="1296145" cy="574988"/>
              </a:xfrm>
              <a:prstGeom prst="rect">
                <a:avLst/>
              </a:prstGeom>
              <a:gradFill flip="none" rotWithShape="1">
                <a:gsLst>
                  <a:gs pos="0">
                    <a:srgbClr val="C8B2E9"/>
                  </a:gs>
                  <a:gs pos="35000">
                    <a:srgbClr val="D8C9EE"/>
                  </a:gs>
                  <a:gs pos="100000">
                    <a:srgbClr val="F0EAF9"/>
                  </a:gs>
                </a:gsLst>
                <a:lin ang="16200000" scaled="0"/>
              </a:gradFill>
              <a:ln w="12700" cap="flat">
                <a:solidFill>
                  <a:srgbClr val="7D60A0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87" name="Shape 487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Val 1</a:t>
                </a:r>
              </a:p>
            </p:txBody>
          </p:sp>
        </p:grpSp>
        <p:grpSp>
          <p:nvGrpSpPr>
            <p:cNvPr id="491" name="Group 491"/>
            <p:cNvGrpSpPr/>
            <p:nvPr/>
          </p:nvGrpSpPr>
          <p:grpSpPr>
            <a:xfrm>
              <a:off x="0" y="568636"/>
              <a:ext cx="1296145" cy="627381"/>
              <a:chOff x="0" y="-6349"/>
              <a:chExt cx="1296144" cy="627380"/>
            </a:xfrm>
          </p:grpSpPr>
          <p:sp>
            <p:nvSpPr>
              <p:cNvPr id="489" name="Shape 489"/>
              <p:cNvSpPr/>
              <p:nvPr/>
            </p:nvSpPr>
            <p:spPr>
              <a:xfrm>
                <a:off x="0" y="19846"/>
                <a:ext cx="1296145" cy="574988"/>
              </a:xfrm>
              <a:prstGeom prst="rect">
                <a:avLst/>
              </a:prstGeom>
              <a:gradFill flip="none" rotWithShape="1">
                <a:gsLst>
                  <a:gs pos="0">
                    <a:srgbClr val="C8B2E9"/>
                  </a:gs>
                  <a:gs pos="35000">
                    <a:srgbClr val="D8C9EE"/>
                  </a:gs>
                  <a:gs pos="100000">
                    <a:srgbClr val="F0EAF9"/>
                  </a:gs>
                </a:gsLst>
                <a:lin ang="16200000" scaled="0"/>
              </a:gradFill>
              <a:ln w="12700" cap="flat">
                <a:solidFill>
                  <a:srgbClr val="7D60A0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90" name="Shape 490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Val 2</a:t>
                </a:r>
              </a:p>
            </p:txBody>
          </p:sp>
        </p:grpSp>
        <p:grpSp>
          <p:nvGrpSpPr>
            <p:cNvPr id="494" name="Group 494"/>
            <p:cNvGrpSpPr/>
            <p:nvPr/>
          </p:nvGrpSpPr>
          <p:grpSpPr>
            <a:xfrm>
              <a:off x="0" y="1149664"/>
              <a:ext cx="1296145" cy="627381"/>
              <a:chOff x="0" y="-6349"/>
              <a:chExt cx="1296144" cy="627380"/>
            </a:xfrm>
          </p:grpSpPr>
          <p:sp>
            <p:nvSpPr>
              <p:cNvPr id="492" name="Shape 492"/>
              <p:cNvSpPr/>
              <p:nvPr/>
            </p:nvSpPr>
            <p:spPr>
              <a:xfrm>
                <a:off x="0" y="22062"/>
                <a:ext cx="1296145" cy="570556"/>
              </a:xfrm>
              <a:prstGeom prst="rect">
                <a:avLst/>
              </a:prstGeom>
              <a:gradFill flip="none" rotWithShape="1">
                <a:gsLst>
                  <a:gs pos="0">
                    <a:srgbClr val="C8B2E9"/>
                  </a:gs>
                  <a:gs pos="35000">
                    <a:srgbClr val="D8C9EE"/>
                  </a:gs>
                  <a:gs pos="100000">
                    <a:srgbClr val="F0EAF9"/>
                  </a:gs>
                </a:gsLst>
                <a:lin ang="16200000" scaled="0"/>
              </a:gradFill>
              <a:ln w="12700" cap="flat">
                <a:solidFill>
                  <a:srgbClr val="7D60A0"/>
                </a:solidFill>
                <a:prstDash val="solid"/>
                <a:bevel/>
              </a:ln>
              <a:effectLst>
                <a:outerShdw sx="100000" sy="100000" kx="0" ky="0" algn="b" rotWithShape="0" blurRad="76200" dist="381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493" name="Shape 493"/>
              <p:cNvSpPr/>
              <p:nvPr/>
            </p:nvSpPr>
            <p:spPr>
              <a:xfrm>
                <a:off x="0" y="-6350"/>
                <a:ext cx="1296145" cy="6273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marL="0" marR="0">
                  <a:defRPr sz="2800">
                    <a:uFillTx/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 lvl="0">
                  <a:defRPr sz="1800"/>
                </a:pPr>
                <a:r>
                  <a:rPr sz="2800"/>
                  <a:t>Val 3</a:t>
                </a:r>
              </a:p>
            </p:txBody>
          </p:sp>
        </p:grpSp>
      </p:grpSp>
      <p:sp>
        <p:nvSpPr>
          <p:cNvPr id="496" name="Shape 496"/>
          <p:cNvSpPr/>
          <p:nvPr/>
        </p:nvSpPr>
        <p:spPr>
          <a:xfrm>
            <a:off x="17084706" y="6019686"/>
            <a:ext cx="109698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b="1" sz="20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FFFFFF"/>
                </a:solidFill>
              </a:rPr>
              <a:t>Row Key</a:t>
            </a:r>
          </a:p>
        </p:txBody>
      </p:sp>
      <p:sp>
        <p:nvSpPr>
          <p:cNvPr id="497" name="Shape 497"/>
          <p:cNvSpPr/>
          <p:nvPr/>
        </p:nvSpPr>
        <p:spPr>
          <a:xfrm>
            <a:off x="19287019" y="6046254"/>
            <a:ext cx="100818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b="1"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sz="1800"/>
            </a:pPr>
            <a:r>
              <a:rPr b="1" sz="2000"/>
              <a:t>Column</a:t>
            </a:r>
          </a:p>
        </p:txBody>
      </p:sp>
      <p:sp>
        <p:nvSpPr>
          <p:cNvPr id="498" name="Shape 498"/>
          <p:cNvSpPr/>
          <p:nvPr/>
        </p:nvSpPr>
        <p:spPr>
          <a:xfrm>
            <a:off x="17948886" y="10139745"/>
            <a:ext cx="2918020" cy="1300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marL="0" marR="0">
              <a:defRPr sz="1800">
                <a:uFillTx/>
              </a:defRPr>
            </a:pPr>
            <a:r>
              <a:rPr i="1" sz="3600" u="sng">
                <a:latin typeface="Calibri"/>
                <a:ea typeface="Calibri"/>
                <a:cs typeface="Calibri"/>
                <a:sym typeface="Calibri"/>
              </a:rPr>
              <a:t>Target </a:t>
            </a:r>
            <a:endParaRPr i="1" sz="3600" u="sng">
              <a:latin typeface="Calibri"/>
              <a:ea typeface="Calibri"/>
              <a:cs typeface="Calibri"/>
              <a:sym typeface="Calibri"/>
            </a:endParaRPr>
          </a:p>
          <a:p>
            <a:pPr lvl="0" marL="0" marR="0">
              <a:defRPr sz="1800">
                <a:uFillTx/>
              </a:defRPr>
            </a:pPr>
            <a:r>
              <a:rPr b="1" sz="3600">
                <a:latin typeface="Calibri"/>
                <a:ea typeface="Calibri"/>
                <a:cs typeface="Calibri"/>
                <a:sym typeface="Calibri"/>
              </a:rPr>
              <a:t>HBase Storage</a:t>
            </a:r>
          </a:p>
        </p:txBody>
      </p:sp>
      <p:sp>
        <p:nvSpPr>
          <p:cNvPr id="499" name="Shape 499"/>
          <p:cNvSpPr/>
          <p:nvPr/>
        </p:nvSpPr>
        <p:spPr>
          <a:xfrm>
            <a:off x="9918164" y="10139745"/>
            <a:ext cx="4032449" cy="1300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0" marR="0">
              <a:defRPr sz="1800">
                <a:uFillTx/>
              </a:defRPr>
            </a:pPr>
            <a:r>
              <a:rPr i="1" sz="3600" u="sng">
                <a:latin typeface="Calibri"/>
                <a:ea typeface="Calibri"/>
                <a:cs typeface="Calibri"/>
                <a:sym typeface="Calibri"/>
              </a:rPr>
              <a:t>Mapping</a:t>
            </a:r>
            <a:endParaRPr i="1" sz="3600" u="sng">
              <a:latin typeface="Calibri"/>
              <a:ea typeface="Calibri"/>
              <a:cs typeface="Calibri"/>
              <a:sym typeface="Calibri"/>
            </a:endParaRPr>
          </a:p>
          <a:p>
            <a:pPr lvl="0" marL="0" marR="0">
              <a:defRPr sz="1800">
                <a:uFillTx/>
              </a:defRPr>
            </a:pPr>
            <a:r>
              <a:rPr b="1" sz="3600">
                <a:latin typeface="Calibri"/>
                <a:ea typeface="Calibri"/>
                <a:cs typeface="Calibri"/>
                <a:sym typeface="Calibri"/>
              </a:rPr>
              <a:t>Cube Metadata</a:t>
            </a:r>
          </a:p>
        </p:txBody>
      </p:sp>
      <p:sp>
        <p:nvSpPr>
          <p:cNvPr id="500" name="Shape 500"/>
          <p:cNvSpPr/>
          <p:nvPr/>
        </p:nvSpPr>
        <p:spPr>
          <a:xfrm flipH="1">
            <a:off x="8654746" y="2969567"/>
            <a:ext cx="1" cy="9361042"/>
          </a:xfrm>
          <a:prstGeom prst="line">
            <a:avLst/>
          </a:prstGeom>
          <a:ln w="25400">
            <a:solidFill>
              <a:srgbClr val="8064A2"/>
            </a:solidFill>
            <a:prstDash val="dash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501" name="image29.png" descr="png-084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4715" y="2984052"/>
            <a:ext cx="1273487" cy="1273487"/>
          </a:xfrm>
          <a:prstGeom prst="rect">
            <a:avLst/>
          </a:prstGeom>
          <a:ln w="12700">
            <a:miter lim="400000"/>
          </a:ln>
        </p:spPr>
      </p:pic>
      <p:pic>
        <p:nvPicPr>
          <p:cNvPr id="502" name="image30.png" descr="png-0839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14183" y="2954101"/>
            <a:ext cx="1296145" cy="1296145"/>
          </a:xfrm>
          <a:prstGeom prst="rect">
            <a:avLst/>
          </a:prstGeom>
          <a:ln w="12700">
            <a:miter lim="400000"/>
          </a:ln>
        </p:spPr>
      </p:pic>
      <p:sp>
        <p:nvSpPr>
          <p:cNvPr id="503" name="Shape 503"/>
          <p:cNvSpPr/>
          <p:nvPr/>
        </p:nvSpPr>
        <p:spPr>
          <a:xfrm flipH="1">
            <a:off x="15558523" y="2969567"/>
            <a:ext cx="1" cy="9361042"/>
          </a:xfrm>
          <a:prstGeom prst="line">
            <a:avLst/>
          </a:prstGeom>
          <a:ln w="25400">
            <a:solidFill>
              <a:srgbClr val="8064A2"/>
            </a:solidFill>
            <a:prstDash val="dash"/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504" name="image31.png" descr="png-084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696772" y="2954101"/>
            <a:ext cx="1155345" cy="1155345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Shape 505"/>
          <p:cNvSpPr/>
          <p:nvPr/>
        </p:nvSpPr>
        <p:spPr>
          <a:xfrm>
            <a:off x="4229310" y="3249955"/>
            <a:ext cx="3168353" cy="74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600"/>
              <a:t>End User</a:t>
            </a:r>
          </a:p>
        </p:txBody>
      </p:sp>
      <p:sp>
        <p:nvSpPr>
          <p:cNvPr id="506" name="Shape 506"/>
          <p:cNvSpPr/>
          <p:nvPr/>
        </p:nvSpPr>
        <p:spPr>
          <a:xfrm>
            <a:off x="10986241" y="3246800"/>
            <a:ext cx="3168352" cy="74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600"/>
              <a:t>Cube Modeler</a:t>
            </a:r>
          </a:p>
        </p:txBody>
      </p:sp>
      <p:sp>
        <p:nvSpPr>
          <p:cNvPr id="507" name="Shape 507"/>
          <p:cNvSpPr/>
          <p:nvPr/>
        </p:nvSpPr>
        <p:spPr>
          <a:xfrm>
            <a:off x="18992916" y="3242133"/>
            <a:ext cx="3168353" cy="74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600"/>
              <a:t>Admin</a:t>
            </a:r>
          </a:p>
        </p:txBody>
      </p:sp>
      <p:sp>
        <p:nvSpPr>
          <p:cNvPr id="508" name="Shape 508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Data Modeling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image37.png" descr="Process Flow.png"/>
          <p:cNvPicPr/>
          <p:nvPr/>
        </p:nvPicPr>
        <p:blipFill>
          <a:blip r:embed="rId2">
            <a:extLst/>
          </a:blip>
          <a:srcRect l="1765" t="0" r="1764" b="0"/>
          <a:stretch>
            <a:fillRect/>
          </a:stretch>
        </p:blipFill>
        <p:spPr>
          <a:xfrm>
            <a:off x="3695056" y="3113583"/>
            <a:ext cx="16907257" cy="8492065"/>
          </a:xfrm>
          <a:prstGeom prst="rect">
            <a:avLst/>
          </a:prstGeom>
          <a:ln w="12700">
            <a:miter lim="400000"/>
          </a:ln>
        </p:spPr>
      </p:pic>
      <p:sp>
        <p:nvSpPr>
          <p:cNvPr id="511" name="Shape 511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Cube Build Job Flow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How to Store Cube - HBase Schema</a:t>
            </a:r>
          </a:p>
        </p:txBody>
      </p:sp>
      <p:sp>
        <p:nvSpPr>
          <p:cNvPr id="514" name="Shape 514"/>
          <p:cNvSpPr/>
          <p:nvPr/>
        </p:nvSpPr>
        <p:spPr>
          <a:xfrm>
            <a:off x="8857863" y="5975948"/>
            <a:ext cx="4043253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/>
          </a:p>
        </p:txBody>
      </p:sp>
      <p:pic>
        <p:nvPicPr>
          <p:cNvPr id="51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1847" y="3496468"/>
            <a:ext cx="8847501" cy="6723168"/>
          </a:xfrm>
          <a:prstGeom prst="rect">
            <a:avLst/>
          </a:prstGeom>
          <a:ln w="25400">
            <a:round/>
          </a:ln>
        </p:spPr>
      </p:pic>
      <p:pic>
        <p:nvPicPr>
          <p:cNvPr id="516" name="cuboid copy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12257" y="2496844"/>
            <a:ext cx="9008042" cy="10436711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slow" advClick="1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/>
          <p:nvPr/>
        </p:nvSpPr>
        <p:spPr>
          <a:xfrm>
            <a:off x="814776" y="2716858"/>
            <a:ext cx="9010161" cy="8653781"/>
          </a:xfrm>
          <a:prstGeom prst="rect">
            <a:avLst/>
          </a:prstGeom>
          <a:ln w="25400">
            <a:solidFill>
              <a:srgbClr val="70BF4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0" marR="0" algn="l">
              <a:defRPr sz="1800">
                <a:uFillTx/>
              </a:defRPr>
            </a:pPr>
            <a:r>
              <a:rPr b="1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SELECT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test_cal_dt.week_beg_dt, test_category.category_name, test_category.lvl2_name, test_category.lvl3_name, test_kylin_fact.lstg_format_name,  test_sites.site_name,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SUM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(test_kylin_fact.price)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AS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GMV,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COUNT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(*)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AS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TRANS_CNT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b="1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LEFT JOIN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test_cal_dt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test_kylin_fact.cal_dt = test_cal_dt.cal_dt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LEFT JOIN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test_category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test_kylin_fact.leaf_categ_id = test_category.leaf_categ_id 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test_kylin_fact.lstg_site_id = test_category.site_id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LEFT JOIN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test_sites 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test_kylin_fact.lstg_site_id = test_sites.site_id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b="1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WHERE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test_kylin_fact.seller_id = 123456</a:t>
            </a:r>
            <a:r>
              <a:rPr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 test_kylin_fact.lstg_format_name = ’New'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b="1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GROUP BY 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test_cal_dt.week_beg_dt, test_category.category_name, test_category.lvl2_name, test_category.lvl3_name, test_kylin_fact.lstg_format_name,test_sites.site_name</a:t>
            </a:r>
          </a:p>
        </p:txBody>
      </p:sp>
      <p:sp>
        <p:nvSpPr>
          <p:cNvPr id="519" name="Shape 519"/>
          <p:cNvSpPr/>
          <p:nvPr/>
        </p:nvSpPr>
        <p:spPr>
          <a:xfrm>
            <a:off x="11985537" y="2716858"/>
            <a:ext cx="12045932" cy="8653781"/>
          </a:xfrm>
          <a:prstGeom prst="rect">
            <a:avLst/>
          </a:prstGeom>
          <a:ln w="25400">
            <a:solidFill>
              <a:srgbClr val="70BF4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0" marR="0" algn="l">
              <a:defRPr sz="1800">
                <a:uFillTx/>
              </a:defRPr>
            </a:pP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OLAPToEnumerableConverter</a:t>
            </a:r>
            <a:endParaRPr b="1" sz="2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OLAPProjectRel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(WEEK_BEG_DT=[$0], category_name=[$1], CATEG_LVL2_NAME=[$2], CATEG_LVL3_NAME=[$3], LSTG_FORMAT_NAME=[$4], SITE_NAME=[$5], GMV=[CASE(=($7, 0), null, $6)], TRANS_CNT=[$8])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OLAPAggregateRel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(group=[{0, 1, 2, 3, 4, 5}], agg#0=[$SUM0($6)], agg#1=[COUNT($6)], TRANS_CNT=[COUNT()])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OLAPProjectRel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(WEEK_BEG_DT=[$13], category_name=[$21], CATEG_LVL2_NAME=[$15], CATEG_LVL3_NAME=[$14], LSTG_FORMAT_NAME=[$5], SITE_NAME=[$23], PRICE=[$0])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OLAPFilterRel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(condition=[OR(=($3, 123456), =($5, ’New'))])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OLAPJoinRel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(condition=[=($2, $25)], joinType=[left])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OLAPJoinRel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(condition=[AND(=($6, $22), =($2, $17))], joinType=[left])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OLAPJoinRel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(condition=[=($4, $12)], joinType=[left])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OLAPTableScan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(table=[[DEFAULT, TEST_KYLIN_FACT]], fields=[[0, 1, 2, 3, 4, 5, 6, 7, 8, 9, 10, 11]])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OLAPTableScan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(table=[[DEFAULT, TEST_CAL_DT]], fields=[[0, 1]])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OLAPTableScan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(table=[[DEFAULT, test_category]], fields=[[0, 1, 2, 3, 4, 5, 6, 7, 8]])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2800">
                <a:latin typeface="Calibri"/>
                <a:ea typeface="Calibri"/>
                <a:cs typeface="Calibri"/>
                <a:sym typeface="Calibri"/>
              </a:rPr>
              <a:t>            </a:t>
            </a:r>
            <a:r>
              <a:rPr b="1" sz="2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OLAPTableScan</a:t>
            </a:r>
            <a:r>
              <a:rPr sz="2800">
                <a:latin typeface="Calibri"/>
                <a:ea typeface="Calibri"/>
                <a:cs typeface="Calibri"/>
                <a:sym typeface="Calibri"/>
              </a:rPr>
              <a:t>(table=[[DEFAULT, TEST_SITES]], fields=[[0, 1, 2]])</a:t>
            </a:r>
          </a:p>
        </p:txBody>
      </p:sp>
      <p:sp>
        <p:nvSpPr>
          <p:cNvPr id="520" name="Shape 520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/>
          <a:p>
            <a:pPr lvl="0" marL="0" marR="0">
              <a:defRPr sz="1800">
                <a:uFillTx/>
              </a:defRPr>
            </a:pPr>
            <a:r>
              <a:rPr b="1" sz="9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Kylin </a:t>
            </a:r>
            <a:r>
              <a:rPr b="1" sz="9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Query Engine - Explain Plan</a:t>
            </a:r>
          </a:p>
        </p:txBody>
      </p:sp>
      <p:sp>
        <p:nvSpPr>
          <p:cNvPr id="521" name="Shape 521"/>
          <p:cNvSpPr/>
          <p:nvPr/>
        </p:nvSpPr>
        <p:spPr>
          <a:xfrm>
            <a:off x="9841920" y="5951243"/>
            <a:ext cx="2169810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/>
          </a:p>
        </p:txBody>
      </p:sp>
      <p:pic>
        <p:nvPicPr>
          <p:cNvPr id="522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44813" y="7688364"/>
            <a:ext cx="12152780" cy="127001"/>
          </a:xfrm>
          <a:prstGeom prst="rect">
            <a:avLst/>
          </a:prstGeom>
        </p:spPr>
      </p:pic>
    </p:spTree>
  </p:cSld>
  <p:clrMapOvr>
    <a:masterClrMapping/>
  </p:clrMapOvr>
  <p:transition spd="slow" advClick="1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presetClass="entr" presetSubtype="5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1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6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5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21"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2" grpId="4"/>
      <p:bldP build="whole" bldLvl="1" animBg="1" rev="0" advAuto="0" spid="518" grpId="1"/>
      <p:bldP build="whole" bldLvl="1" animBg="1" rev="0" advAuto="0" spid="521" grpId="2"/>
      <p:bldP build="whole" bldLvl="1" animBg="1" rev="0" advAuto="0" spid="519" grpId="3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Cube Optimization</a:t>
            </a:r>
          </a:p>
        </p:txBody>
      </p:sp>
      <p:sp>
        <p:nvSpPr>
          <p:cNvPr id="526" name="Shape 5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1047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r>
              <a:rPr b="1" sz="6600">
                <a:latin typeface="Calibri"/>
                <a:ea typeface="Calibri"/>
                <a:cs typeface="Calibri"/>
                <a:sym typeface="Calibri"/>
              </a:rPr>
              <a:t>Curse of Dimensionality</a:t>
            </a:r>
            <a:endParaRPr b="1" sz="6600">
              <a:latin typeface="Calibri"/>
              <a:ea typeface="Calibri"/>
              <a:cs typeface="Calibri"/>
              <a:sym typeface="Calibri"/>
            </a:endParaRPr>
          </a:p>
          <a:p>
            <a:pPr lvl="3" marL="2190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r>
              <a:rPr sz="6600">
                <a:latin typeface="Calibri"/>
                <a:ea typeface="Calibri"/>
                <a:cs typeface="Calibri"/>
                <a:sym typeface="Calibri"/>
              </a:rPr>
              <a:t>N dimension cube has 2</a:t>
            </a:r>
            <a:r>
              <a:rPr baseline="31999" sz="66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sz="6600">
                <a:latin typeface="Calibri"/>
                <a:ea typeface="Calibri"/>
                <a:cs typeface="Calibri"/>
                <a:sym typeface="Calibri"/>
              </a:rPr>
              <a:t> cuboid</a:t>
            </a:r>
            <a:endParaRPr sz="6600">
              <a:latin typeface="Calibri"/>
              <a:ea typeface="Calibri"/>
              <a:cs typeface="Calibri"/>
              <a:sym typeface="Calibri"/>
            </a:endParaRPr>
          </a:p>
          <a:p>
            <a:pPr lvl="2" marL="2190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r>
              <a:rPr sz="6600">
                <a:latin typeface="Calibri"/>
                <a:ea typeface="Calibri"/>
                <a:cs typeface="Calibri"/>
                <a:sym typeface="Calibri"/>
              </a:rPr>
              <a:t>Full Cube vs. Partial Cube </a:t>
            </a:r>
            <a:endParaRPr sz="6600">
              <a:latin typeface="Calibri"/>
              <a:ea typeface="Calibri"/>
              <a:cs typeface="Calibri"/>
              <a:sym typeface="Calibri"/>
            </a:endParaRPr>
          </a:p>
          <a:p>
            <a:pPr lvl="2" marL="2190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endParaRPr sz="6600">
              <a:latin typeface="Calibri"/>
              <a:ea typeface="Calibri"/>
              <a:cs typeface="Calibri"/>
              <a:sym typeface="Calibri"/>
            </a:endParaRPr>
          </a:p>
          <a:p>
            <a:pPr lvl="0" marL="1085850" indent="-628650" defTabSz="457200">
              <a:spcBef>
                <a:spcPts val="0"/>
              </a:spcBef>
              <a:defRPr sz="1800">
                <a:uFillTx/>
              </a:defRPr>
            </a:pPr>
            <a:r>
              <a:rPr b="1" sz="6600">
                <a:latin typeface="Calibri"/>
                <a:ea typeface="Calibri"/>
                <a:cs typeface="Calibri"/>
                <a:sym typeface="Calibri"/>
              </a:rPr>
              <a:t>Huge Data Volume </a:t>
            </a:r>
            <a:endParaRPr b="1" sz="6600">
              <a:latin typeface="Calibri"/>
              <a:ea typeface="Calibri"/>
              <a:cs typeface="Calibri"/>
              <a:sym typeface="Calibri"/>
            </a:endParaRPr>
          </a:p>
          <a:p>
            <a:pPr lvl="2" marL="2190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r>
              <a:rPr sz="6600">
                <a:latin typeface="Calibri"/>
                <a:ea typeface="Calibri"/>
                <a:cs typeface="Calibri"/>
                <a:sym typeface="Calibri"/>
              </a:rPr>
              <a:t>Dictionary Encoding</a:t>
            </a:r>
            <a:endParaRPr sz="6600">
              <a:latin typeface="Calibri"/>
              <a:ea typeface="Calibri"/>
              <a:cs typeface="Calibri"/>
              <a:sym typeface="Calibri"/>
            </a:endParaRPr>
          </a:p>
          <a:p>
            <a:pPr lvl="2" marL="2190750" indent="-628650" defTabSz="457200">
              <a:spcBef>
                <a:spcPts val="0"/>
              </a:spcBef>
              <a:buFont typeface="Wingdings"/>
              <a:buChar char=""/>
              <a:defRPr sz="1800">
                <a:uFillTx/>
              </a:defRPr>
            </a:pPr>
            <a:r>
              <a:rPr sz="6600">
                <a:latin typeface="Calibri"/>
                <a:ea typeface="Calibri"/>
                <a:cs typeface="Calibri"/>
                <a:sym typeface="Calibri"/>
              </a:rPr>
              <a:t>Incremental Building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/>
          <p:nvPr>
            <p:ph type="body" idx="1"/>
          </p:nvPr>
        </p:nvSpPr>
        <p:spPr>
          <a:xfrm>
            <a:off x="1764397" y="2733868"/>
            <a:ext cx="21384432" cy="9277476"/>
          </a:xfrm>
          <a:prstGeom prst="rect">
            <a:avLst/>
          </a:prstGeom>
        </p:spPr>
        <p:txBody>
          <a:bodyPr/>
          <a:lstStyle/>
          <a:p>
            <a:pPr lvl="0" marL="685800" indent="-685800">
              <a:lnSpc>
                <a:spcPct val="120000"/>
              </a:lnSpc>
              <a:spcBef>
                <a:spcPts val="500"/>
              </a:spcBef>
              <a:defRPr sz="1800">
                <a:uFillTx/>
              </a:defRPr>
            </a:pPr>
            <a:r>
              <a:rPr b="1" sz="5200">
                <a:uFill>
                  <a:solidFill/>
                </a:uFill>
                <a:latin typeface="Calibri"/>
                <a:ea typeface="Calibri"/>
                <a:cs typeface="Calibri"/>
                <a:sym typeface="Calibri"/>
              </a:rPr>
              <a:t>Full Cube</a:t>
            </a:r>
            <a:endParaRPr sz="5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Pre-aggregate all dimension combinations</a:t>
            </a:r>
            <a:endParaRPr sz="4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“Curse of dimensionality”: N dimension cube has 2</a:t>
            </a:r>
            <a:r>
              <a:rPr baseline="31095" sz="4200">
                <a:uFill>
                  <a:solidFill/>
                </a:uFill>
              </a:rPr>
              <a:t>N</a:t>
            </a:r>
            <a:r>
              <a:rPr sz="4200">
                <a:uFill>
                  <a:solidFill/>
                </a:uFill>
              </a:rPr>
              <a:t> cuboid.</a:t>
            </a:r>
            <a:endParaRPr sz="4200">
              <a:uFill>
                <a:solidFill/>
              </a:uFill>
            </a:endParaRPr>
          </a:p>
          <a:p>
            <a:pPr lvl="0" marL="685800" indent="-685800">
              <a:lnSpc>
                <a:spcPct val="120000"/>
              </a:lnSpc>
              <a:spcBef>
                <a:spcPts val="500"/>
              </a:spcBef>
              <a:defRPr sz="1800">
                <a:uFillTx/>
              </a:defRPr>
            </a:pPr>
            <a:r>
              <a:rPr b="1" sz="5200">
                <a:uFill>
                  <a:solidFill/>
                </a:uFill>
                <a:latin typeface="Calibri"/>
                <a:ea typeface="Calibri"/>
                <a:cs typeface="Calibri"/>
                <a:sym typeface="Calibri"/>
              </a:rPr>
              <a:t>Partial Cube</a:t>
            </a:r>
            <a:endParaRPr sz="5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To avoid dimension explosion, we divide the dimensions into different aggregation groups</a:t>
            </a:r>
            <a:endParaRPr sz="4200">
              <a:uFill>
                <a:solidFill/>
              </a:uFill>
            </a:endParaRPr>
          </a:p>
          <a:p>
            <a:pPr lvl="2">
              <a:lnSpc>
                <a:spcPct val="120000"/>
              </a:lnSpc>
              <a:spcBef>
                <a:spcPts val="3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2</a:t>
            </a:r>
            <a:r>
              <a:rPr baseline="31238" sz="4200">
                <a:uFill>
                  <a:solidFill/>
                </a:uFill>
              </a:rPr>
              <a:t>N+M+L</a:t>
            </a:r>
            <a:r>
              <a:rPr sz="4200">
                <a:uFill>
                  <a:solidFill/>
                </a:uFill>
              </a:rPr>
              <a:t> </a:t>
            </a:r>
            <a:r>
              <a:rPr sz="4200">
                <a:uFill>
                  <a:solidFill/>
                </a:uFill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sz="4200">
                <a:uFill>
                  <a:solidFill/>
                </a:uFill>
              </a:rPr>
              <a:t>2</a:t>
            </a:r>
            <a:r>
              <a:rPr baseline="31238" sz="4200">
                <a:uFill>
                  <a:solidFill/>
                </a:uFill>
              </a:rPr>
              <a:t>N</a:t>
            </a:r>
            <a:r>
              <a:rPr sz="4200">
                <a:uFill>
                  <a:solidFill/>
                </a:uFill>
              </a:rPr>
              <a:t> + 2</a:t>
            </a:r>
            <a:r>
              <a:rPr baseline="31238" sz="4200">
                <a:uFill>
                  <a:solidFill/>
                </a:uFill>
              </a:rPr>
              <a:t>M</a:t>
            </a:r>
            <a:r>
              <a:rPr sz="4200">
                <a:uFill>
                  <a:solidFill/>
                </a:uFill>
              </a:rPr>
              <a:t> + 2</a:t>
            </a:r>
            <a:r>
              <a:rPr baseline="31238" sz="4200">
                <a:uFill>
                  <a:solidFill/>
                </a:uFill>
              </a:rPr>
              <a:t>L</a:t>
            </a:r>
            <a:endParaRPr baseline="31238" sz="4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For cube with 30 dimensions, if we divide these dimensions into 3 group, the cuboid number will reduce </a:t>
            </a:r>
            <a:r>
              <a:rPr b="1" sz="4200">
                <a:uFill>
                  <a:solidFill/>
                </a:uFill>
              </a:rPr>
              <a:t>from 1 Billion to 3 Thousands</a:t>
            </a:r>
            <a:endParaRPr b="1" sz="4200">
              <a:uFill>
                <a:solidFill/>
              </a:uFill>
            </a:endParaRPr>
          </a:p>
          <a:p>
            <a:pPr lvl="2">
              <a:lnSpc>
                <a:spcPct val="120000"/>
              </a:lnSpc>
              <a:spcBef>
                <a:spcPts val="3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2</a:t>
            </a:r>
            <a:r>
              <a:rPr baseline="31238" sz="4200">
                <a:uFill>
                  <a:solidFill/>
                </a:uFill>
              </a:rPr>
              <a:t>30</a:t>
            </a:r>
            <a:r>
              <a:rPr sz="4200">
                <a:uFill>
                  <a:solidFill/>
                </a:uFill>
              </a:rPr>
              <a:t> </a:t>
            </a:r>
            <a:r>
              <a:rPr sz="4200">
                <a:uFill>
                  <a:solidFill/>
                </a:uFill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sz="4200">
                <a:uFill>
                  <a:solidFill/>
                </a:uFill>
              </a:rPr>
              <a:t>2</a:t>
            </a:r>
            <a:r>
              <a:rPr baseline="31238" sz="4200">
                <a:uFill>
                  <a:solidFill/>
                </a:uFill>
              </a:rPr>
              <a:t>10</a:t>
            </a:r>
            <a:r>
              <a:rPr sz="4200">
                <a:uFill>
                  <a:solidFill/>
                </a:uFill>
              </a:rPr>
              <a:t> + 2</a:t>
            </a:r>
            <a:r>
              <a:rPr baseline="31238" sz="4200">
                <a:uFill>
                  <a:solidFill/>
                </a:uFill>
              </a:rPr>
              <a:t>10</a:t>
            </a:r>
            <a:r>
              <a:rPr sz="4200">
                <a:uFill>
                  <a:solidFill/>
                </a:uFill>
              </a:rPr>
              <a:t> + 2</a:t>
            </a:r>
            <a:r>
              <a:rPr baseline="31238" sz="4200">
                <a:uFill>
                  <a:solidFill/>
                </a:uFill>
              </a:rPr>
              <a:t>10</a:t>
            </a:r>
            <a:endParaRPr baseline="31238" sz="4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Tradeoff between online aggregation and offline pre-aggregation</a:t>
            </a:r>
          </a:p>
        </p:txBody>
      </p:sp>
      <p:sp>
        <p:nvSpPr>
          <p:cNvPr id="529" name="Shape 529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Full Cube vs. Partical Cube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image4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64818" y="2797515"/>
            <a:ext cx="15840078" cy="9068033"/>
          </a:xfrm>
          <a:prstGeom prst="rect">
            <a:avLst/>
          </a:prstGeom>
          <a:ln w="12700">
            <a:miter lim="400000"/>
          </a:ln>
        </p:spPr>
      </p:pic>
      <p:sp>
        <p:nvSpPr>
          <p:cNvPr id="532" name="Shape 532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Partical Cube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image4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14606" y="3624964"/>
            <a:ext cx="17573543" cy="6803396"/>
          </a:xfrm>
          <a:prstGeom prst="rect">
            <a:avLst/>
          </a:prstGeom>
          <a:ln w="12700">
            <a:miter lim="400000"/>
          </a:ln>
        </p:spPr>
      </p:pic>
      <p:sp>
        <p:nvSpPr>
          <p:cNvPr id="535" name="Shape 535"/>
          <p:cNvSpPr/>
          <p:nvPr/>
        </p:nvSpPr>
        <p:spPr>
          <a:xfrm>
            <a:off x="617537" y="241300"/>
            <a:ext cx="23134638" cy="205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marL="0" marR="0"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Incremental Build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What’s Next</a:t>
            </a:r>
          </a:p>
        </p:txBody>
      </p:sp>
      <p:sp>
        <p:nvSpPr>
          <p:cNvPr id="538" name="Shape 538"/>
          <p:cNvSpPr/>
          <p:nvPr>
            <p:ph type="body" idx="1"/>
          </p:nvPr>
        </p:nvSpPr>
        <p:spPr>
          <a:xfrm>
            <a:off x="1642608" y="2758573"/>
            <a:ext cx="21986042" cy="11426826"/>
          </a:xfrm>
          <a:prstGeom prst="rect">
            <a:avLst/>
          </a:prstGeom>
        </p:spPr>
        <p:txBody>
          <a:bodyPr/>
          <a:lstStyle/>
          <a:p>
            <a:pPr lvl="0" marL="990600" indent="-533400" defTabSz="457200">
              <a:spcBef>
                <a:spcPts val="0"/>
              </a:spcBef>
              <a:defRPr sz="1800">
                <a:uFillTx/>
              </a:defRPr>
            </a:pPr>
            <a:r>
              <a:rPr b="1" sz="5600">
                <a:latin typeface="Calibri"/>
                <a:ea typeface="Calibri"/>
                <a:cs typeface="Calibri"/>
                <a:sym typeface="Calibri"/>
              </a:rPr>
              <a:t>Improve cube algorithm</a:t>
            </a:r>
            <a:endParaRPr b="1" sz="5600">
              <a:latin typeface="Calibri"/>
              <a:ea typeface="Calibri"/>
              <a:cs typeface="Calibri"/>
              <a:sym typeface="Calibri"/>
            </a:endParaRPr>
          </a:p>
          <a:p>
            <a:pPr lvl="0" marL="1447800" indent="-533400" defTabSz="457200">
              <a:spcBef>
                <a:spcPts val="0"/>
              </a:spcBef>
              <a:defRPr sz="1800">
                <a:uFillTx/>
              </a:defRPr>
            </a:pPr>
            <a:r>
              <a:rPr sz="5600">
                <a:latin typeface="Calibri"/>
                <a:ea typeface="Calibri"/>
                <a:cs typeface="Calibri"/>
                <a:sym typeface="Calibri"/>
              </a:rPr>
              <a:t>Cube by segments, 30%-50% faster</a:t>
            </a: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1447800" indent="-533400" defTabSz="457200">
              <a:spcBef>
                <a:spcPts val="0"/>
              </a:spcBef>
              <a:defRPr sz="1800">
                <a:uFillTx/>
              </a:defRPr>
            </a:pPr>
            <a:r>
              <a:rPr sz="5600">
                <a:latin typeface="Calibri"/>
                <a:ea typeface="Calibri"/>
                <a:cs typeface="Calibri"/>
                <a:sym typeface="Calibri"/>
              </a:rPr>
              <a:t>Build delay down to tens of minutes</a:t>
            </a: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990600" indent="-533400" defTabSz="457200">
              <a:spcBef>
                <a:spcPts val="0"/>
              </a:spcBef>
              <a:defRPr sz="1800">
                <a:uFillTx/>
              </a:defRPr>
            </a:pP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990600" indent="-533400" defTabSz="457200">
              <a:spcBef>
                <a:spcPts val="0"/>
              </a:spcBef>
              <a:defRPr sz="1800">
                <a:uFillTx/>
              </a:defRPr>
            </a:pPr>
            <a:r>
              <a:rPr b="1" sz="5600">
                <a:latin typeface="Calibri"/>
                <a:ea typeface="Calibri"/>
                <a:cs typeface="Calibri"/>
                <a:sym typeface="Calibri"/>
              </a:rPr>
              <a:t>Streaming cubing</a:t>
            </a:r>
            <a:endParaRPr b="1" sz="5600">
              <a:latin typeface="Calibri"/>
              <a:ea typeface="Calibri"/>
              <a:cs typeface="Calibri"/>
              <a:sym typeface="Calibri"/>
            </a:endParaRPr>
          </a:p>
          <a:p>
            <a:pPr lvl="0" marL="1447800" indent="-533400" defTabSz="457200">
              <a:spcBef>
                <a:spcPts val="0"/>
              </a:spcBef>
              <a:defRPr sz="1800">
                <a:uFillTx/>
              </a:defRPr>
            </a:pPr>
            <a:r>
              <a:rPr sz="5600">
                <a:latin typeface="Calibri"/>
                <a:ea typeface="Calibri"/>
                <a:cs typeface="Calibri"/>
                <a:sym typeface="Calibri"/>
              </a:rPr>
              <a:t>Analyze real-time data</a:t>
            </a: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1447800" indent="-533400" defTabSz="457200">
              <a:spcBef>
                <a:spcPts val="0"/>
              </a:spcBef>
              <a:defRPr sz="1800">
                <a:uFillTx/>
              </a:defRPr>
            </a:pPr>
            <a:r>
              <a:rPr sz="5600">
                <a:latin typeface="Calibri"/>
                <a:ea typeface="Calibri"/>
                <a:cs typeface="Calibri"/>
                <a:sym typeface="Calibri"/>
              </a:rPr>
              <a:t>Build delay down to seconds</a:t>
            </a: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1447800" indent="-533400" defTabSz="457200">
              <a:spcBef>
                <a:spcPts val="0"/>
              </a:spcBef>
              <a:defRPr sz="1800">
                <a:uFillTx/>
              </a:defRPr>
            </a:pPr>
            <a:endParaRPr sz="5600">
              <a:latin typeface="Calibri"/>
              <a:ea typeface="Calibri"/>
              <a:cs typeface="Calibri"/>
              <a:sym typeface="Calibri"/>
            </a:endParaRPr>
          </a:p>
          <a:p>
            <a:pPr lvl="0" marL="990600" indent="-533400" defTabSz="457200">
              <a:spcBef>
                <a:spcPts val="0"/>
              </a:spcBef>
              <a:defRPr sz="1800">
                <a:uFillTx/>
              </a:defRPr>
            </a:pPr>
            <a:r>
              <a:rPr b="1" sz="5600">
                <a:latin typeface="Calibri"/>
                <a:ea typeface="Calibri"/>
                <a:cs typeface="Calibri"/>
                <a:sym typeface="Calibri"/>
              </a:rPr>
              <a:t>Spark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0600"/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Agenda</a:t>
            </a:r>
          </a:p>
        </p:txBody>
      </p:sp>
      <p:sp>
        <p:nvSpPr>
          <p:cNvPr id="132" name="Shape 132"/>
          <p:cNvSpPr/>
          <p:nvPr>
            <p:ph type="body" idx="1"/>
          </p:nvPr>
        </p:nvSpPr>
        <p:spPr>
          <a:xfrm>
            <a:off x="2061964" y="3214290"/>
            <a:ext cx="21690211" cy="10501710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defRPr sz="1800">
                <a:uFillTx/>
              </a:defRPr>
            </a:pPr>
            <a:r>
              <a:rPr b="1" sz="6700">
                <a:uFill>
                  <a:solidFill/>
                </a:uFill>
              </a:rPr>
              <a:t>About Apache Kylin</a:t>
            </a:r>
            <a:endParaRPr b="1" sz="6700"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Feature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Tech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Zeppelin Integration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Roadmap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Q&amp;A</a:t>
            </a:r>
          </a:p>
        </p:txBody>
      </p:sp>
    </p:spTree>
  </p:cSld>
  <p:clrMapOvr>
    <a:masterClrMapping/>
  </p:clrMapOvr>
  <p:transition spd="fast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Cube by Layer</a:t>
            </a:r>
          </a:p>
        </p:txBody>
      </p:sp>
      <p:sp>
        <p:nvSpPr>
          <p:cNvPr id="541" name="Shape 541"/>
          <p:cNvSpPr/>
          <p:nvPr>
            <p:ph type="body" idx="1"/>
          </p:nvPr>
        </p:nvSpPr>
        <p:spPr>
          <a:xfrm>
            <a:off x="913999" y="3250614"/>
            <a:ext cx="9089636" cy="9429857"/>
          </a:xfrm>
          <a:prstGeom prst="rect">
            <a:avLst/>
          </a:prstGeom>
        </p:spPr>
        <p:txBody>
          <a:bodyPr/>
          <a:lstStyle/>
          <a:p>
            <a:pPr lvl="0" marL="685800" indent="-685800">
              <a:lnSpc>
                <a:spcPct val="120000"/>
              </a:lnSpc>
              <a:spcBef>
                <a:spcPts val="500"/>
              </a:spcBef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The current algorithm</a:t>
            </a:r>
            <a:endParaRPr sz="56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Many MRs, the number of dimensions</a:t>
            </a:r>
            <a:endParaRPr sz="4200">
              <a:uFill>
                <a:solidFill/>
              </a:uFill>
            </a:endParaRPr>
          </a:p>
          <a:p>
            <a:pPr lvl="1" marL="990600" indent="-571500">
              <a:lnSpc>
                <a:spcPct val="120000"/>
              </a:lnSpc>
              <a:spcBef>
                <a:spcPts val="400"/>
              </a:spcBef>
              <a:defRPr sz="1800">
                <a:uFillTx/>
              </a:defRPr>
            </a:pPr>
            <a:r>
              <a:rPr sz="4200">
                <a:uFill>
                  <a:solidFill/>
                </a:uFill>
              </a:rPr>
              <a:t>Huge shuffles, aggregation at reduce side, 100x of total cube size</a:t>
            </a:r>
          </a:p>
        </p:txBody>
      </p:sp>
      <p:grpSp>
        <p:nvGrpSpPr>
          <p:cNvPr id="590" name="Group 590"/>
          <p:cNvGrpSpPr/>
          <p:nvPr/>
        </p:nvGrpSpPr>
        <p:grpSpPr>
          <a:xfrm>
            <a:off x="14949088" y="3534689"/>
            <a:ext cx="7806686" cy="6066965"/>
            <a:chOff x="0" y="0"/>
            <a:chExt cx="7806684" cy="6066964"/>
          </a:xfrm>
        </p:grpSpPr>
        <p:sp>
          <p:nvSpPr>
            <p:cNvPr id="542" name="Shape 542"/>
            <p:cNvSpPr/>
            <p:nvPr/>
          </p:nvSpPr>
          <p:spPr>
            <a:xfrm flipH="1">
              <a:off x="1697302" y="1349381"/>
              <a:ext cx="2827335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3" name="Shape 543"/>
            <p:cNvSpPr/>
            <p:nvPr/>
          </p:nvSpPr>
          <p:spPr>
            <a:xfrm flipH="1">
              <a:off x="2942140" y="112155"/>
              <a:ext cx="677571" cy="123722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4" name="Shape 544"/>
            <p:cNvSpPr/>
            <p:nvPr/>
          </p:nvSpPr>
          <p:spPr>
            <a:xfrm>
              <a:off x="3619710" y="112155"/>
              <a:ext cx="904929" cy="123722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5" name="Shape 545"/>
            <p:cNvSpPr/>
            <p:nvPr/>
          </p:nvSpPr>
          <p:spPr>
            <a:xfrm>
              <a:off x="3619710" y="112155"/>
              <a:ext cx="2489677" cy="134938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6" name="Shape 546"/>
            <p:cNvSpPr/>
            <p:nvPr/>
          </p:nvSpPr>
          <p:spPr>
            <a:xfrm flipH="1">
              <a:off x="1132286" y="112155"/>
              <a:ext cx="2487425" cy="123722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7" name="Shape 547"/>
            <p:cNvSpPr/>
            <p:nvPr/>
          </p:nvSpPr>
          <p:spPr>
            <a:xfrm flipH="1">
              <a:off x="112555" y="1349381"/>
              <a:ext cx="1019731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8" name="Shape 548"/>
            <p:cNvSpPr/>
            <p:nvPr/>
          </p:nvSpPr>
          <p:spPr>
            <a:xfrm>
              <a:off x="1132285" y="1349382"/>
              <a:ext cx="565017" cy="145803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49" name="Shape 549"/>
            <p:cNvSpPr/>
            <p:nvPr/>
          </p:nvSpPr>
          <p:spPr>
            <a:xfrm>
              <a:off x="1132285" y="1349381"/>
              <a:ext cx="2147513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0" name="Shape 550"/>
            <p:cNvSpPr/>
            <p:nvPr/>
          </p:nvSpPr>
          <p:spPr>
            <a:xfrm flipH="1">
              <a:off x="112555" y="1349381"/>
              <a:ext cx="2829585" cy="145803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1" name="Shape 551"/>
            <p:cNvSpPr/>
            <p:nvPr/>
          </p:nvSpPr>
          <p:spPr>
            <a:xfrm>
              <a:off x="2942139" y="1349381"/>
              <a:ext cx="1922409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2" name="Shape 552"/>
            <p:cNvSpPr/>
            <p:nvPr/>
          </p:nvSpPr>
          <p:spPr>
            <a:xfrm>
              <a:off x="2942139" y="1349382"/>
              <a:ext cx="3279799" cy="145803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3" name="Shape 553"/>
            <p:cNvSpPr/>
            <p:nvPr/>
          </p:nvSpPr>
          <p:spPr>
            <a:xfrm>
              <a:off x="4524636" y="1349381"/>
              <a:ext cx="339909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4" name="Shape 554"/>
            <p:cNvSpPr/>
            <p:nvPr/>
          </p:nvSpPr>
          <p:spPr>
            <a:xfrm>
              <a:off x="4524636" y="1349381"/>
              <a:ext cx="3054693" cy="145803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5" name="Shape 555"/>
            <p:cNvSpPr/>
            <p:nvPr/>
          </p:nvSpPr>
          <p:spPr>
            <a:xfrm flipH="1">
              <a:off x="3279800" y="1461538"/>
              <a:ext cx="2829585" cy="1345878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6" name="Shape 556"/>
            <p:cNvSpPr/>
            <p:nvPr/>
          </p:nvSpPr>
          <p:spPr>
            <a:xfrm>
              <a:off x="6109384" y="1461537"/>
              <a:ext cx="112553" cy="134587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7" name="Shape 557"/>
            <p:cNvSpPr/>
            <p:nvPr/>
          </p:nvSpPr>
          <p:spPr>
            <a:xfrm>
              <a:off x="6109384" y="1461537"/>
              <a:ext cx="1469945" cy="134588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8" name="Shape 558"/>
            <p:cNvSpPr/>
            <p:nvPr/>
          </p:nvSpPr>
          <p:spPr>
            <a:xfrm>
              <a:off x="112554" y="2807415"/>
              <a:ext cx="1019731" cy="15736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59" name="Shape 559"/>
            <p:cNvSpPr/>
            <p:nvPr/>
          </p:nvSpPr>
          <p:spPr>
            <a:xfrm>
              <a:off x="112553" y="2807416"/>
              <a:ext cx="2489678" cy="15736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0" name="Shape 560"/>
            <p:cNvSpPr/>
            <p:nvPr/>
          </p:nvSpPr>
          <p:spPr>
            <a:xfrm>
              <a:off x="1697301" y="2807415"/>
              <a:ext cx="2487425" cy="1573698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1" name="Shape 561"/>
            <p:cNvSpPr/>
            <p:nvPr/>
          </p:nvSpPr>
          <p:spPr>
            <a:xfrm flipH="1">
              <a:off x="2602230" y="2807415"/>
              <a:ext cx="677571" cy="168585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2" name="Shape 562"/>
            <p:cNvSpPr/>
            <p:nvPr/>
          </p:nvSpPr>
          <p:spPr>
            <a:xfrm>
              <a:off x="3279798" y="2807416"/>
              <a:ext cx="904929" cy="15736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3" name="Shape 563"/>
            <p:cNvSpPr/>
            <p:nvPr/>
          </p:nvSpPr>
          <p:spPr>
            <a:xfrm flipH="1">
              <a:off x="1132286" y="2807416"/>
              <a:ext cx="3732263" cy="1685852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4" name="Shape 564"/>
            <p:cNvSpPr/>
            <p:nvPr/>
          </p:nvSpPr>
          <p:spPr>
            <a:xfrm>
              <a:off x="4864546" y="2807416"/>
              <a:ext cx="904929" cy="15736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5" name="Shape 565"/>
            <p:cNvSpPr/>
            <p:nvPr/>
          </p:nvSpPr>
          <p:spPr>
            <a:xfrm flipH="1">
              <a:off x="2602230" y="2807416"/>
              <a:ext cx="3619709" cy="15736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6" name="Shape 566"/>
            <p:cNvSpPr/>
            <p:nvPr/>
          </p:nvSpPr>
          <p:spPr>
            <a:xfrm flipH="1">
              <a:off x="5769474" y="2807415"/>
              <a:ext cx="452465" cy="168585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7" name="Shape 567"/>
            <p:cNvSpPr/>
            <p:nvPr/>
          </p:nvSpPr>
          <p:spPr>
            <a:xfrm flipH="1">
              <a:off x="5769475" y="2807415"/>
              <a:ext cx="1809855" cy="168585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8" name="Shape 568"/>
            <p:cNvSpPr/>
            <p:nvPr/>
          </p:nvSpPr>
          <p:spPr>
            <a:xfrm flipH="1">
              <a:off x="4184726" y="2807416"/>
              <a:ext cx="3394604" cy="15736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69" name="Shape 569"/>
            <p:cNvSpPr/>
            <p:nvPr/>
          </p:nvSpPr>
          <p:spPr>
            <a:xfrm>
              <a:off x="1132285" y="4493267"/>
              <a:ext cx="2599977" cy="134938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70" name="Shape 570"/>
            <p:cNvSpPr/>
            <p:nvPr/>
          </p:nvSpPr>
          <p:spPr>
            <a:xfrm>
              <a:off x="2602229" y="4381112"/>
              <a:ext cx="1244839" cy="15736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71" name="Shape 571"/>
            <p:cNvSpPr/>
            <p:nvPr/>
          </p:nvSpPr>
          <p:spPr>
            <a:xfrm flipH="1">
              <a:off x="3847066" y="4381111"/>
              <a:ext cx="337659" cy="146154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72" name="Shape 572"/>
            <p:cNvSpPr/>
            <p:nvPr/>
          </p:nvSpPr>
          <p:spPr>
            <a:xfrm flipH="1">
              <a:off x="3732264" y="4493267"/>
              <a:ext cx="2037211" cy="146153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73" name="Shape 573"/>
            <p:cNvSpPr/>
            <p:nvPr/>
          </p:nvSpPr>
          <p:spPr>
            <a:xfrm>
              <a:off x="7466776" y="2695259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4" name="Shape 574"/>
            <p:cNvSpPr/>
            <p:nvPr/>
          </p:nvSpPr>
          <p:spPr>
            <a:xfrm>
              <a:off x="5882027" y="1349381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5" name="Shape 575"/>
            <p:cNvSpPr/>
            <p:nvPr/>
          </p:nvSpPr>
          <p:spPr>
            <a:xfrm>
              <a:off x="3507156" y="-1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6" name="Shape 576"/>
            <p:cNvSpPr/>
            <p:nvPr/>
          </p:nvSpPr>
          <p:spPr>
            <a:xfrm>
              <a:off x="2714782" y="1237225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7" name="Shape 577"/>
            <p:cNvSpPr/>
            <p:nvPr/>
          </p:nvSpPr>
          <p:spPr>
            <a:xfrm>
              <a:off x="4412084" y="1237225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8" name="Shape 578"/>
            <p:cNvSpPr/>
            <p:nvPr/>
          </p:nvSpPr>
          <p:spPr>
            <a:xfrm>
              <a:off x="6109384" y="2695259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79" name="Shape 579"/>
            <p:cNvSpPr/>
            <p:nvPr/>
          </p:nvSpPr>
          <p:spPr>
            <a:xfrm>
              <a:off x="5656922" y="4268953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0" name="Shape 580"/>
            <p:cNvSpPr/>
            <p:nvPr/>
          </p:nvSpPr>
          <p:spPr>
            <a:xfrm>
              <a:off x="4751994" y="2695259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1" name="Shape 581"/>
            <p:cNvSpPr/>
            <p:nvPr/>
          </p:nvSpPr>
          <p:spPr>
            <a:xfrm>
              <a:off x="4072172" y="4268953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2" name="Shape 582"/>
            <p:cNvSpPr/>
            <p:nvPr/>
          </p:nvSpPr>
          <p:spPr>
            <a:xfrm>
              <a:off x="3619710" y="5726988"/>
              <a:ext cx="339909" cy="339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3" name="Shape 583"/>
            <p:cNvSpPr/>
            <p:nvPr/>
          </p:nvSpPr>
          <p:spPr>
            <a:xfrm>
              <a:off x="2489675" y="4268953"/>
              <a:ext cx="337661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4" name="Shape 584"/>
            <p:cNvSpPr/>
            <p:nvPr/>
          </p:nvSpPr>
          <p:spPr>
            <a:xfrm flipH="1">
              <a:off x="1132285" y="2807415"/>
              <a:ext cx="565017" cy="168585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85" name="Shape 585"/>
            <p:cNvSpPr/>
            <p:nvPr/>
          </p:nvSpPr>
          <p:spPr>
            <a:xfrm>
              <a:off x="3167246" y="2695259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6" name="Shape 586"/>
            <p:cNvSpPr/>
            <p:nvPr/>
          </p:nvSpPr>
          <p:spPr>
            <a:xfrm>
              <a:off x="1017480" y="1237225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7" name="Shape 587"/>
            <p:cNvSpPr/>
            <p:nvPr/>
          </p:nvSpPr>
          <p:spPr>
            <a:xfrm>
              <a:off x="-1" y="2695259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8" name="Shape 588"/>
            <p:cNvSpPr/>
            <p:nvPr/>
          </p:nvSpPr>
          <p:spPr>
            <a:xfrm>
              <a:off x="1017480" y="4268953"/>
              <a:ext cx="339909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589" name="Shape 589"/>
            <p:cNvSpPr/>
            <p:nvPr/>
          </p:nvSpPr>
          <p:spPr>
            <a:xfrm>
              <a:off x="1584749" y="2695259"/>
              <a:ext cx="337661" cy="336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</p:grpSp>
      <p:grpSp>
        <p:nvGrpSpPr>
          <p:cNvPr id="593" name="Group 593"/>
          <p:cNvGrpSpPr/>
          <p:nvPr/>
        </p:nvGrpSpPr>
        <p:grpSpPr>
          <a:xfrm>
            <a:off x="10736877" y="10424491"/>
            <a:ext cx="2891083" cy="741681"/>
            <a:chOff x="0" y="0"/>
            <a:chExt cx="2891082" cy="741680"/>
          </a:xfrm>
        </p:grpSpPr>
        <p:sp>
          <p:nvSpPr>
            <p:cNvPr id="591" name="Shape 591"/>
            <p:cNvSpPr/>
            <p:nvPr/>
          </p:nvSpPr>
          <p:spPr>
            <a:xfrm>
              <a:off x="0" y="66040"/>
              <a:ext cx="2891083" cy="609601"/>
            </a:xfrm>
            <a:prstGeom prst="rect">
              <a:avLst/>
            </a:prstGeom>
            <a:solidFill>
              <a:srgbClr val="8064A2"/>
            </a:solidFill>
            <a:ln w="50800" cap="flat">
              <a:solidFill>
                <a:srgbClr val="5D4976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92" name="Shape 592"/>
            <p:cNvSpPr/>
            <p:nvPr/>
          </p:nvSpPr>
          <p:spPr>
            <a:xfrm>
              <a:off x="0" y="0"/>
              <a:ext cx="2891083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Full Data</a:t>
              </a:r>
            </a:p>
          </p:txBody>
        </p:sp>
      </p:grpSp>
      <p:sp>
        <p:nvSpPr>
          <p:cNvPr id="594" name="Shape 594"/>
          <p:cNvSpPr/>
          <p:nvPr/>
        </p:nvSpPr>
        <p:spPr>
          <a:xfrm>
            <a:off x="11939768" y="9796026"/>
            <a:ext cx="485299" cy="5351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793"/>
                </a:moveTo>
                <a:lnTo>
                  <a:pt x="10800" y="0"/>
                </a:lnTo>
                <a:lnTo>
                  <a:pt x="21600" y="9793"/>
                </a:lnTo>
                <a:lnTo>
                  <a:pt x="16200" y="979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793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597" name="Group 597"/>
          <p:cNvGrpSpPr/>
          <p:nvPr/>
        </p:nvGrpSpPr>
        <p:grpSpPr>
          <a:xfrm>
            <a:off x="10769435" y="3287377"/>
            <a:ext cx="2870051" cy="741681"/>
            <a:chOff x="0" y="0"/>
            <a:chExt cx="2870050" cy="741680"/>
          </a:xfrm>
        </p:grpSpPr>
        <p:sp>
          <p:nvSpPr>
            <p:cNvPr id="595" name="Shape 595"/>
            <p:cNvSpPr/>
            <p:nvPr/>
          </p:nvSpPr>
          <p:spPr>
            <a:xfrm>
              <a:off x="0" y="66040"/>
              <a:ext cx="2870051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96" name="Shape 596"/>
            <p:cNvSpPr/>
            <p:nvPr/>
          </p:nvSpPr>
          <p:spPr>
            <a:xfrm>
              <a:off x="0" y="0"/>
              <a:ext cx="2870051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0-D Cuboid</a:t>
              </a:r>
            </a:p>
          </p:txBody>
        </p:sp>
      </p:grpSp>
      <p:grpSp>
        <p:nvGrpSpPr>
          <p:cNvPr id="600" name="Group 600"/>
          <p:cNvGrpSpPr/>
          <p:nvPr/>
        </p:nvGrpSpPr>
        <p:grpSpPr>
          <a:xfrm>
            <a:off x="10769435" y="4658977"/>
            <a:ext cx="2870051" cy="741681"/>
            <a:chOff x="0" y="0"/>
            <a:chExt cx="2870050" cy="741680"/>
          </a:xfrm>
        </p:grpSpPr>
        <p:sp>
          <p:nvSpPr>
            <p:cNvPr id="598" name="Shape 598"/>
            <p:cNvSpPr/>
            <p:nvPr/>
          </p:nvSpPr>
          <p:spPr>
            <a:xfrm>
              <a:off x="0" y="66040"/>
              <a:ext cx="2870051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99" name="Shape 599"/>
            <p:cNvSpPr/>
            <p:nvPr/>
          </p:nvSpPr>
          <p:spPr>
            <a:xfrm>
              <a:off x="0" y="0"/>
              <a:ext cx="2870051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1-D Cuboid</a:t>
              </a:r>
            </a:p>
          </p:txBody>
        </p:sp>
      </p:grpSp>
      <p:grpSp>
        <p:nvGrpSpPr>
          <p:cNvPr id="603" name="Group 603"/>
          <p:cNvGrpSpPr/>
          <p:nvPr/>
        </p:nvGrpSpPr>
        <p:grpSpPr>
          <a:xfrm>
            <a:off x="10736877" y="6120631"/>
            <a:ext cx="2902608" cy="741681"/>
            <a:chOff x="0" y="0"/>
            <a:chExt cx="2902607" cy="741680"/>
          </a:xfrm>
        </p:grpSpPr>
        <p:sp>
          <p:nvSpPr>
            <p:cNvPr id="601" name="Shape 601"/>
            <p:cNvSpPr/>
            <p:nvPr/>
          </p:nvSpPr>
          <p:spPr>
            <a:xfrm>
              <a:off x="0" y="66040"/>
              <a:ext cx="2902608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02" name="Shape 602"/>
            <p:cNvSpPr/>
            <p:nvPr/>
          </p:nvSpPr>
          <p:spPr>
            <a:xfrm>
              <a:off x="0" y="0"/>
              <a:ext cx="2902608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2-D Cuboid</a:t>
              </a:r>
            </a:p>
          </p:txBody>
        </p:sp>
      </p:grpSp>
      <p:grpSp>
        <p:nvGrpSpPr>
          <p:cNvPr id="606" name="Group 606"/>
          <p:cNvGrpSpPr/>
          <p:nvPr/>
        </p:nvGrpSpPr>
        <p:grpSpPr>
          <a:xfrm>
            <a:off x="10736877" y="7594759"/>
            <a:ext cx="2902608" cy="741681"/>
            <a:chOff x="0" y="0"/>
            <a:chExt cx="2902607" cy="741680"/>
          </a:xfrm>
        </p:grpSpPr>
        <p:sp>
          <p:nvSpPr>
            <p:cNvPr id="604" name="Shape 604"/>
            <p:cNvSpPr/>
            <p:nvPr/>
          </p:nvSpPr>
          <p:spPr>
            <a:xfrm>
              <a:off x="0" y="66040"/>
              <a:ext cx="2902608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05" name="Shape 605"/>
            <p:cNvSpPr/>
            <p:nvPr/>
          </p:nvSpPr>
          <p:spPr>
            <a:xfrm>
              <a:off x="0" y="0"/>
              <a:ext cx="2902608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3-D Cuboid</a:t>
              </a:r>
            </a:p>
          </p:txBody>
        </p:sp>
      </p:grpSp>
      <p:grpSp>
        <p:nvGrpSpPr>
          <p:cNvPr id="609" name="Group 609"/>
          <p:cNvGrpSpPr/>
          <p:nvPr/>
        </p:nvGrpSpPr>
        <p:grpSpPr>
          <a:xfrm>
            <a:off x="10736877" y="9006143"/>
            <a:ext cx="2891083" cy="741681"/>
            <a:chOff x="0" y="0"/>
            <a:chExt cx="2891082" cy="741680"/>
          </a:xfrm>
        </p:grpSpPr>
        <p:sp>
          <p:nvSpPr>
            <p:cNvPr id="607" name="Shape 607"/>
            <p:cNvSpPr/>
            <p:nvPr/>
          </p:nvSpPr>
          <p:spPr>
            <a:xfrm>
              <a:off x="0" y="66040"/>
              <a:ext cx="2891083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08" name="Shape 608"/>
            <p:cNvSpPr/>
            <p:nvPr/>
          </p:nvSpPr>
          <p:spPr>
            <a:xfrm>
              <a:off x="0" y="0"/>
              <a:ext cx="2891083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4-D Cuboid</a:t>
              </a:r>
            </a:p>
          </p:txBody>
        </p:sp>
      </p:grpSp>
      <p:sp>
        <p:nvSpPr>
          <p:cNvPr id="610" name="Shape 610"/>
          <p:cNvSpPr/>
          <p:nvPr/>
        </p:nvSpPr>
        <p:spPr>
          <a:xfrm>
            <a:off x="13764175" y="3658217"/>
            <a:ext cx="9770163" cy="1"/>
          </a:xfrm>
          <a:prstGeom prst="line">
            <a:avLst/>
          </a:prstGeom>
          <a:ln w="12700">
            <a:solidFill>
              <a:srgbClr val="4A7EBB"/>
            </a:solidFill>
            <a:prstDash val="dash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1" name="Shape 611"/>
          <p:cNvSpPr/>
          <p:nvPr/>
        </p:nvSpPr>
        <p:spPr>
          <a:xfrm>
            <a:off x="13764175" y="5007599"/>
            <a:ext cx="9770163" cy="1"/>
          </a:xfrm>
          <a:prstGeom prst="line">
            <a:avLst/>
          </a:prstGeom>
          <a:ln w="12700">
            <a:solidFill>
              <a:srgbClr val="4A7EBB"/>
            </a:solidFill>
            <a:prstDash val="dash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2" name="Shape 612"/>
          <p:cNvSpPr/>
          <p:nvPr/>
        </p:nvSpPr>
        <p:spPr>
          <a:xfrm>
            <a:off x="13764174" y="6379108"/>
            <a:ext cx="10363202" cy="35521"/>
          </a:xfrm>
          <a:prstGeom prst="line">
            <a:avLst/>
          </a:prstGeom>
          <a:ln w="12700">
            <a:solidFill>
              <a:srgbClr val="4A7EBB"/>
            </a:solidFill>
            <a:prstDash val="dash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3" name="Shape 613"/>
          <p:cNvSpPr/>
          <p:nvPr/>
        </p:nvSpPr>
        <p:spPr>
          <a:xfrm flipV="1">
            <a:off x="13764174" y="8027957"/>
            <a:ext cx="8600269" cy="11373"/>
          </a:xfrm>
          <a:prstGeom prst="line">
            <a:avLst/>
          </a:prstGeom>
          <a:ln w="12700">
            <a:solidFill>
              <a:srgbClr val="4A7EBB"/>
            </a:solidFill>
            <a:prstDash val="dash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4" name="Shape 614"/>
          <p:cNvSpPr/>
          <p:nvPr/>
        </p:nvSpPr>
        <p:spPr>
          <a:xfrm>
            <a:off x="13764175" y="9390042"/>
            <a:ext cx="7689205" cy="33691"/>
          </a:xfrm>
          <a:prstGeom prst="line">
            <a:avLst/>
          </a:prstGeom>
          <a:ln w="12700">
            <a:solidFill>
              <a:srgbClr val="4A7EBB"/>
            </a:solidFill>
            <a:prstDash val="dash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5" name="Shape 615"/>
          <p:cNvSpPr/>
          <p:nvPr/>
        </p:nvSpPr>
        <p:spPr>
          <a:xfrm>
            <a:off x="12392575" y="9880931"/>
            <a:ext cx="621676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24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400"/>
              <a:t>MR</a:t>
            </a:r>
          </a:p>
        </p:txBody>
      </p:sp>
      <p:sp>
        <p:nvSpPr>
          <p:cNvPr id="616" name="Shape 616"/>
          <p:cNvSpPr/>
          <p:nvPr/>
        </p:nvSpPr>
        <p:spPr>
          <a:xfrm>
            <a:off x="11935375" y="8356931"/>
            <a:ext cx="485299" cy="5351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793"/>
                </a:moveTo>
                <a:lnTo>
                  <a:pt x="10800" y="0"/>
                </a:lnTo>
                <a:lnTo>
                  <a:pt x="21600" y="9793"/>
                </a:lnTo>
                <a:lnTo>
                  <a:pt x="16200" y="979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793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17" name="Shape 617"/>
          <p:cNvSpPr/>
          <p:nvPr/>
        </p:nvSpPr>
        <p:spPr>
          <a:xfrm>
            <a:off x="12388181" y="8441837"/>
            <a:ext cx="621676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24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400"/>
              <a:t>MR</a:t>
            </a:r>
          </a:p>
        </p:txBody>
      </p:sp>
      <p:sp>
        <p:nvSpPr>
          <p:cNvPr id="618" name="Shape 618"/>
          <p:cNvSpPr/>
          <p:nvPr/>
        </p:nvSpPr>
        <p:spPr>
          <a:xfrm>
            <a:off x="11935375" y="6956028"/>
            <a:ext cx="485299" cy="5351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793"/>
                </a:moveTo>
                <a:lnTo>
                  <a:pt x="10800" y="0"/>
                </a:lnTo>
                <a:lnTo>
                  <a:pt x="21600" y="9793"/>
                </a:lnTo>
                <a:lnTo>
                  <a:pt x="16200" y="979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793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19" name="Shape 619"/>
          <p:cNvSpPr/>
          <p:nvPr/>
        </p:nvSpPr>
        <p:spPr>
          <a:xfrm>
            <a:off x="12388181" y="7040933"/>
            <a:ext cx="621676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24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400"/>
              <a:t>MR</a:t>
            </a:r>
          </a:p>
        </p:txBody>
      </p:sp>
      <p:sp>
        <p:nvSpPr>
          <p:cNvPr id="620" name="Shape 620"/>
          <p:cNvSpPr/>
          <p:nvPr/>
        </p:nvSpPr>
        <p:spPr>
          <a:xfrm>
            <a:off x="11935375" y="5461331"/>
            <a:ext cx="485299" cy="5351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793"/>
                </a:moveTo>
                <a:lnTo>
                  <a:pt x="10800" y="0"/>
                </a:lnTo>
                <a:lnTo>
                  <a:pt x="21600" y="9793"/>
                </a:lnTo>
                <a:lnTo>
                  <a:pt x="16200" y="979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793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21" name="Shape 621"/>
          <p:cNvSpPr/>
          <p:nvPr/>
        </p:nvSpPr>
        <p:spPr>
          <a:xfrm>
            <a:off x="12388181" y="5546237"/>
            <a:ext cx="621676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24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400"/>
              <a:t>MR</a:t>
            </a:r>
          </a:p>
        </p:txBody>
      </p:sp>
      <p:sp>
        <p:nvSpPr>
          <p:cNvPr id="622" name="Shape 622"/>
          <p:cNvSpPr/>
          <p:nvPr/>
        </p:nvSpPr>
        <p:spPr>
          <a:xfrm>
            <a:off x="11935375" y="4041241"/>
            <a:ext cx="485299" cy="5351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793"/>
                </a:moveTo>
                <a:lnTo>
                  <a:pt x="10800" y="0"/>
                </a:lnTo>
                <a:lnTo>
                  <a:pt x="21600" y="9793"/>
                </a:lnTo>
                <a:lnTo>
                  <a:pt x="16200" y="979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793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23" name="Shape 623"/>
          <p:cNvSpPr/>
          <p:nvPr/>
        </p:nvSpPr>
        <p:spPr>
          <a:xfrm>
            <a:off x="12388181" y="4126147"/>
            <a:ext cx="621676" cy="55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24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400"/>
              <a:t>MR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Cube by Segments</a:t>
            </a:r>
          </a:p>
        </p:txBody>
      </p:sp>
      <p:grpSp>
        <p:nvGrpSpPr>
          <p:cNvPr id="628" name="Group 628"/>
          <p:cNvGrpSpPr/>
          <p:nvPr/>
        </p:nvGrpSpPr>
        <p:grpSpPr>
          <a:xfrm>
            <a:off x="12095804" y="4655650"/>
            <a:ext cx="2891083" cy="741681"/>
            <a:chOff x="0" y="0"/>
            <a:chExt cx="2891082" cy="741680"/>
          </a:xfrm>
        </p:grpSpPr>
        <p:sp>
          <p:nvSpPr>
            <p:cNvPr id="626" name="Shape 626"/>
            <p:cNvSpPr/>
            <p:nvPr/>
          </p:nvSpPr>
          <p:spPr>
            <a:xfrm>
              <a:off x="0" y="66040"/>
              <a:ext cx="2891083" cy="609601"/>
            </a:xfrm>
            <a:prstGeom prst="rect">
              <a:avLst/>
            </a:prstGeom>
            <a:solidFill>
              <a:srgbClr val="8064A2"/>
            </a:solidFill>
            <a:ln w="50800" cap="flat">
              <a:solidFill>
                <a:srgbClr val="5D4976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27" name="Shape 627"/>
            <p:cNvSpPr/>
            <p:nvPr/>
          </p:nvSpPr>
          <p:spPr>
            <a:xfrm>
              <a:off x="0" y="0"/>
              <a:ext cx="2891083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Data Split</a:t>
              </a:r>
            </a:p>
          </p:txBody>
        </p:sp>
      </p:grpSp>
      <p:grpSp>
        <p:nvGrpSpPr>
          <p:cNvPr id="631" name="Group 631"/>
          <p:cNvGrpSpPr/>
          <p:nvPr/>
        </p:nvGrpSpPr>
        <p:grpSpPr>
          <a:xfrm>
            <a:off x="12095804" y="6211401"/>
            <a:ext cx="2891083" cy="678181"/>
            <a:chOff x="0" y="-6349"/>
            <a:chExt cx="2891082" cy="678180"/>
          </a:xfrm>
        </p:grpSpPr>
        <p:sp>
          <p:nvSpPr>
            <p:cNvPr id="629" name="Shape 629"/>
            <p:cNvSpPr/>
            <p:nvPr/>
          </p:nvSpPr>
          <p:spPr>
            <a:xfrm>
              <a:off x="0" y="27940"/>
              <a:ext cx="2891083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30" name="Shape 630"/>
            <p:cNvSpPr/>
            <p:nvPr/>
          </p:nvSpPr>
          <p:spPr>
            <a:xfrm>
              <a:off x="0" y="-6350"/>
              <a:ext cx="2891083" cy="6781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200">
                  <a:solidFill>
                    <a:srgbClr val="FFFFFF"/>
                  </a:solidFill>
                </a:rPr>
                <a:t>Cube Segment</a:t>
              </a:r>
            </a:p>
          </p:txBody>
        </p:sp>
      </p:grpSp>
      <p:sp>
        <p:nvSpPr>
          <p:cNvPr id="632" name="Shape 632"/>
          <p:cNvSpPr/>
          <p:nvPr/>
        </p:nvSpPr>
        <p:spPr>
          <a:xfrm flipH="1" rot="10800000">
            <a:off x="13234007" y="5476764"/>
            <a:ext cx="526747" cy="616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227"/>
                </a:moveTo>
                <a:lnTo>
                  <a:pt x="10800" y="0"/>
                </a:lnTo>
                <a:lnTo>
                  <a:pt x="21600" y="9227"/>
                </a:lnTo>
                <a:lnTo>
                  <a:pt x="16200" y="9227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227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681" name="Group 681"/>
          <p:cNvGrpSpPr/>
          <p:nvPr/>
        </p:nvGrpSpPr>
        <p:grpSpPr>
          <a:xfrm>
            <a:off x="9657404" y="4814315"/>
            <a:ext cx="1676401" cy="1431373"/>
            <a:chOff x="0" y="0"/>
            <a:chExt cx="1676400" cy="1431372"/>
          </a:xfrm>
        </p:grpSpPr>
        <p:sp>
          <p:nvSpPr>
            <p:cNvPr id="633" name="Shape 633"/>
            <p:cNvSpPr/>
            <p:nvPr/>
          </p:nvSpPr>
          <p:spPr>
            <a:xfrm flipH="1">
              <a:off x="364477" y="318358"/>
              <a:ext cx="607139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4" name="Shape 634"/>
            <p:cNvSpPr/>
            <p:nvPr/>
          </p:nvSpPr>
          <p:spPr>
            <a:xfrm flipH="1">
              <a:off x="631792" y="26460"/>
              <a:ext cx="145501" cy="2918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5" name="Shape 635"/>
            <p:cNvSpPr/>
            <p:nvPr/>
          </p:nvSpPr>
          <p:spPr>
            <a:xfrm>
              <a:off x="777292" y="26460"/>
              <a:ext cx="194323" cy="2918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6" name="Shape 636"/>
            <p:cNvSpPr/>
            <p:nvPr/>
          </p:nvSpPr>
          <p:spPr>
            <a:xfrm>
              <a:off x="777292" y="26460"/>
              <a:ext cx="534632" cy="31835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7" name="Shape 637"/>
            <p:cNvSpPr/>
            <p:nvPr/>
          </p:nvSpPr>
          <p:spPr>
            <a:xfrm flipH="1">
              <a:off x="243146" y="26460"/>
              <a:ext cx="534148" cy="2918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8" name="Shape 638"/>
            <p:cNvSpPr/>
            <p:nvPr/>
          </p:nvSpPr>
          <p:spPr>
            <a:xfrm flipH="1">
              <a:off x="24169" y="318358"/>
              <a:ext cx="218977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39" name="Shape 639"/>
            <p:cNvSpPr/>
            <p:nvPr/>
          </p:nvSpPr>
          <p:spPr>
            <a:xfrm>
              <a:off x="243145" y="318358"/>
              <a:ext cx="121331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0" name="Shape 640"/>
            <p:cNvSpPr/>
            <p:nvPr/>
          </p:nvSpPr>
          <p:spPr>
            <a:xfrm>
              <a:off x="243145" y="318358"/>
              <a:ext cx="461155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1" name="Shape 641"/>
            <p:cNvSpPr/>
            <p:nvPr/>
          </p:nvSpPr>
          <p:spPr>
            <a:xfrm flipH="1">
              <a:off x="24170" y="318358"/>
              <a:ext cx="607623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2" name="Shape 642"/>
            <p:cNvSpPr/>
            <p:nvPr/>
          </p:nvSpPr>
          <p:spPr>
            <a:xfrm>
              <a:off x="631792" y="318358"/>
              <a:ext cx="412817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3" name="Shape 643"/>
            <p:cNvSpPr/>
            <p:nvPr/>
          </p:nvSpPr>
          <p:spPr>
            <a:xfrm>
              <a:off x="631792" y="318358"/>
              <a:ext cx="704301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4" name="Shape 644"/>
            <p:cNvSpPr/>
            <p:nvPr/>
          </p:nvSpPr>
          <p:spPr>
            <a:xfrm>
              <a:off x="971615" y="318358"/>
              <a:ext cx="72991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5" name="Shape 645"/>
            <p:cNvSpPr/>
            <p:nvPr/>
          </p:nvSpPr>
          <p:spPr>
            <a:xfrm>
              <a:off x="971615" y="318358"/>
              <a:ext cx="655961" cy="34399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6" name="Shape 646"/>
            <p:cNvSpPr/>
            <p:nvPr/>
          </p:nvSpPr>
          <p:spPr>
            <a:xfrm flipH="1">
              <a:off x="704301" y="344819"/>
              <a:ext cx="607623" cy="31753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7" name="Shape 647"/>
            <p:cNvSpPr/>
            <p:nvPr/>
          </p:nvSpPr>
          <p:spPr>
            <a:xfrm>
              <a:off x="1311923" y="344819"/>
              <a:ext cx="24169" cy="31753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8" name="Shape 648"/>
            <p:cNvSpPr/>
            <p:nvPr/>
          </p:nvSpPr>
          <p:spPr>
            <a:xfrm>
              <a:off x="1311923" y="344819"/>
              <a:ext cx="315655" cy="317533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49" name="Shape 649"/>
            <p:cNvSpPr/>
            <p:nvPr/>
          </p:nvSpPr>
          <p:spPr>
            <a:xfrm>
              <a:off x="24169" y="662351"/>
              <a:ext cx="218977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0" name="Shape 650"/>
            <p:cNvSpPr/>
            <p:nvPr/>
          </p:nvSpPr>
          <p:spPr>
            <a:xfrm>
              <a:off x="24169" y="662351"/>
              <a:ext cx="534631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1" name="Shape 651"/>
            <p:cNvSpPr/>
            <p:nvPr/>
          </p:nvSpPr>
          <p:spPr>
            <a:xfrm>
              <a:off x="364476" y="662351"/>
              <a:ext cx="534147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2" name="Shape 652"/>
            <p:cNvSpPr/>
            <p:nvPr/>
          </p:nvSpPr>
          <p:spPr>
            <a:xfrm flipH="1">
              <a:off x="558801" y="662351"/>
              <a:ext cx="145501" cy="39774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3" name="Shape 653"/>
            <p:cNvSpPr/>
            <p:nvPr/>
          </p:nvSpPr>
          <p:spPr>
            <a:xfrm>
              <a:off x="704300" y="662351"/>
              <a:ext cx="194323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4" name="Shape 654"/>
            <p:cNvSpPr/>
            <p:nvPr/>
          </p:nvSpPr>
          <p:spPr>
            <a:xfrm flipH="1">
              <a:off x="243146" y="662351"/>
              <a:ext cx="801463" cy="39774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5" name="Shape 655"/>
            <p:cNvSpPr/>
            <p:nvPr/>
          </p:nvSpPr>
          <p:spPr>
            <a:xfrm>
              <a:off x="1044607" y="662351"/>
              <a:ext cx="194323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6" name="Shape 656"/>
            <p:cNvSpPr/>
            <p:nvPr/>
          </p:nvSpPr>
          <p:spPr>
            <a:xfrm flipH="1">
              <a:off x="558800" y="662351"/>
              <a:ext cx="777293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7" name="Shape 657"/>
            <p:cNvSpPr/>
            <p:nvPr/>
          </p:nvSpPr>
          <p:spPr>
            <a:xfrm flipH="1">
              <a:off x="1238932" y="662351"/>
              <a:ext cx="97161" cy="39774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8" name="Shape 658"/>
            <p:cNvSpPr/>
            <p:nvPr/>
          </p:nvSpPr>
          <p:spPr>
            <a:xfrm flipH="1">
              <a:off x="1238931" y="662351"/>
              <a:ext cx="388647" cy="39774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59" name="Shape 659"/>
            <p:cNvSpPr/>
            <p:nvPr/>
          </p:nvSpPr>
          <p:spPr>
            <a:xfrm flipH="1">
              <a:off x="898625" y="662351"/>
              <a:ext cx="728953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60" name="Shape 660"/>
            <p:cNvSpPr/>
            <p:nvPr/>
          </p:nvSpPr>
          <p:spPr>
            <a:xfrm>
              <a:off x="243145" y="1060093"/>
              <a:ext cx="558317" cy="31835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61" name="Shape 661"/>
            <p:cNvSpPr/>
            <p:nvPr/>
          </p:nvSpPr>
          <p:spPr>
            <a:xfrm>
              <a:off x="558800" y="1033632"/>
              <a:ext cx="267315" cy="37128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62" name="Shape 662"/>
            <p:cNvSpPr/>
            <p:nvPr/>
          </p:nvSpPr>
          <p:spPr>
            <a:xfrm flipH="1">
              <a:off x="826115" y="1033632"/>
              <a:ext cx="72509" cy="34481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63" name="Shape 663"/>
            <p:cNvSpPr/>
            <p:nvPr/>
          </p:nvSpPr>
          <p:spPr>
            <a:xfrm flipH="1">
              <a:off x="801463" y="1060093"/>
              <a:ext cx="437469" cy="344819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64" name="Shape 664"/>
            <p:cNvSpPr/>
            <p:nvPr/>
          </p:nvSpPr>
          <p:spPr>
            <a:xfrm>
              <a:off x="1603408" y="63589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3100" y="318358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66" name="Shape 666"/>
            <p:cNvSpPr/>
            <p:nvPr/>
          </p:nvSpPr>
          <p:spPr>
            <a:xfrm>
              <a:off x="753123" y="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67" name="Shape 667"/>
            <p:cNvSpPr/>
            <p:nvPr/>
          </p:nvSpPr>
          <p:spPr>
            <a:xfrm>
              <a:off x="582969" y="291897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68" name="Shape 668"/>
            <p:cNvSpPr/>
            <p:nvPr/>
          </p:nvSpPr>
          <p:spPr>
            <a:xfrm>
              <a:off x="947446" y="291897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69" name="Shape 669"/>
            <p:cNvSpPr/>
            <p:nvPr/>
          </p:nvSpPr>
          <p:spPr>
            <a:xfrm>
              <a:off x="1311923" y="63589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0" name="Shape 670"/>
            <p:cNvSpPr/>
            <p:nvPr/>
          </p:nvSpPr>
          <p:spPr>
            <a:xfrm>
              <a:off x="1214761" y="1007171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1" name="Shape 671"/>
            <p:cNvSpPr/>
            <p:nvPr/>
          </p:nvSpPr>
          <p:spPr>
            <a:xfrm>
              <a:off x="1020438" y="63589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2" name="Shape 672"/>
            <p:cNvSpPr/>
            <p:nvPr/>
          </p:nvSpPr>
          <p:spPr>
            <a:xfrm>
              <a:off x="874454" y="1007171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3" name="Shape 673"/>
            <p:cNvSpPr/>
            <p:nvPr/>
          </p:nvSpPr>
          <p:spPr>
            <a:xfrm>
              <a:off x="777292" y="1351164"/>
              <a:ext cx="72993" cy="80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4" name="Shape 674"/>
            <p:cNvSpPr/>
            <p:nvPr/>
          </p:nvSpPr>
          <p:spPr>
            <a:xfrm>
              <a:off x="534630" y="1007171"/>
              <a:ext cx="72509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5" name="Shape 675"/>
            <p:cNvSpPr/>
            <p:nvPr/>
          </p:nvSpPr>
          <p:spPr>
            <a:xfrm flipH="1">
              <a:off x="243146" y="662351"/>
              <a:ext cx="121331" cy="39774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76" name="Shape 676"/>
            <p:cNvSpPr/>
            <p:nvPr/>
          </p:nvSpPr>
          <p:spPr>
            <a:xfrm>
              <a:off x="680131" y="63589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7" name="Shape 677"/>
            <p:cNvSpPr/>
            <p:nvPr/>
          </p:nvSpPr>
          <p:spPr>
            <a:xfrm>
              <a:off x="218492" y="291897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8" name="Shape 678"/>
            <p:cNvSpPr/>
            <p:nvPr/>
          </p:nvSpPr>
          <p:spPr>
            <a:xfrm>
              <a:off x="0" y="635890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79" name="Shape 679"/>
            <p:cNvSpPr/>
            <p:nvPr/>
          </p:nvSpPr>
          <p:spPr>
            <a:xfrm>
              <a:off x="218492" y="1007171"/>
              <a:ext cx="72993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  <p:sp>
          <p:nvSpPr>
            <p:cNvPr id="680" name="Shape 680"/>
            <p:cNvSpPr/>
            <p:nvPr/>
          </p:nvSpPr>
          <p:spPr>
            <a:xfrm>
              <a:off x="340307" y="635890"/>
              <a:ext cx="72509" cy="79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 algn="l">
                <a:defRPr sz="5600">
                  <a:solidFill>
                    <a:srgbClr val="796E65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pPr>
            </a:p>
          </p:txBody>
        </p:sp>
      </p:grpSp>
      <p:grpSp>
        <p:nvGrpSpPr>
          <p:cNvPr id="684" name="Group 684"/>
          <p:cNvGrpSpPr/>
          <p:nvPr/>
        </p:nvGrpSpPr>
        <p:grpSpPr>
          <a:xfrm>
            <a:off x="15753404" y="4662576"/>
            <a:ext cx="2891083" cy="741681"/>
            <a:chOff x="0" y="0"/>
            <a:chExt cx="2891082" cy="741680"/>
          </a:xfrm>
        </p:grpSpPr>
        <p:sp>
          <p:nvSpPr>
            <p:cNvPr id="682" name="Shape 682"/>
            <p:cNvSpPr/>
            <p:nvPr/>
          </p:nvSpPr>
          <p:spPr>
            <a:xfrm>
              <a:off x="0" y="66040"/>
              <a:ext cx="2891083" cy="609601"/>
            </a:xfrm>
            <a:prstGeom prst="rect">
              <a:avLst/>
            </a:prstGeom>
            <a:solidFill>
              <a:srgbClr val="8064A2"/>
            </a:solidFill>
            <a:ln w="50800" cap="flat">
              <a:solidFill>
                <a:srgbClr val="5D4976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83" name="Shape 683"/>
            <p:cNvSpPr/>
            <p:nvPr/>
          </p:nvSpPr>
          <p:spPr>
            <a:xfrm>
              <a:off x="0" y="0"/>
              <a:ext cx="2891083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Data Split</a:t>
              </a:r>
            </a:p>
          </p:txBody>
        </p:sp>
      </p:grpSp>
      <p:grpSp>
        <p:nvGrpSpPr>
          <p:cNvPr id="687" name="Group 687"/>
          <p:cNvGrpSpPr/>
          <p:nvPr/>
        </p:nvGrpSpPr>
        <p:grpSpPr>
          <a:xfrm>
            <a:off x="15753404" y="6218327"/>
            <a:ext cx="2891083" cy="678181"/>
            <a:chOff x="0" y="-6349"/>
            <a:chExt cx="2891082" cy="678180"/>
          </a:xfrm>
        </p:grpSpPr>
        <p:sp>
          <p:nvSpPr>
            <p:cNvPr id="685" name="Shape 685"/>
            <p:cNvSpPr/>
            <p:nvPr/>
          </p:nvSpPr>
          <p:spPr>
            <a:xfrm>
              <a:off x="0" y="27940"/>
              <a:ext cx="2891083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86" name="Shape 686"/>
            <p:cNvSpPr/>
            <p:nvPr/>
          </p:nvSpPr>
          <p:spPr>
            <a:xfrm>
              <a:off x="0" y="-6350"/>
              <a:ext cx="2891083" cy="6781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200">
                  <a:solidFill>
                    <a:srgbClr val="FFFFFF"/>
                  </a:solidFill>
                </a:rPr>
                <a:t>Cube Segment</a:t>
              </a:r>
            </a:p>
          </p:txBody>
        </p:sp>
      </p:grpSp>
      <p:sp>
        <p:nvSpPr>
          <p:cNvPr id="688" name="Shape 688"/>
          <p:cNvSpPr/>
          <p:nvPr/>
        </p:nvSpPr>
        <p:spPr>
          <a:xfrm flipH="1" rot="10800000">
            <a:off x="16891607" y="5483690"/>
            <a:ext cx="526747" cy="616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227"/>
                </a:moveTo>
                <a:lnTo>
                  <a:pt x="10800" y="0"/>
                </a:lnTo>
                <a:lnTo>
                  <a:pt x="21600" y="9227"/>
                </a:lnTo>
                <a:lnTo>
                  <a:pt x="16200" y="9227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227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691" name="Group 691"/>
          <p:cNvGrpSpPr/>
          <p:nvPr/>
        </p:nvGrpSpPr>
        <p:grpSpPr>
          <a:xfrm>
            <a:off x="20782604" y="4662576"/>
            <a:ext cx="2891083" cy="741681"/>
            <a:chOff x="0" y="0"/>
            <a:chExt cx="2891082" cy="741680"/>
          </a:xfrm>
        </p:grpSpPr>
        <p:sp>
          <p:nvSpPr>
            <p:cNvPr id="689" name="Shape 689"/>
            <p:cNvSpPr/>
            <p:nvPr/>
          </p:nvSpPr>
          <p:spPr>
            <a:xfrm>
              <a:off x="0" y="66040"/>
              <a:ext cx="2891083" cy="609601"/>
            </a:xfrm>
            <a:prstGeom prst="rect">
              <a:avLst/>
            </a:prstGeom>
            <a:solidFill>
              <a:srgbClr val="8064A2"/>
            </a:solidFill>
            <a:ln w="50800" cap="flat">
              <a:solidFill>
                <a:srgbClr val="5D4976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90" name="Shape 690"/>
            <p:cNvSpPr/>
            <p:nvPr/>
          </p:nvSpPr>
          <p:spPr>
            <a:xfrm>
              <a:off x="0" y="0"/>
              <a:ext cx="2891083" cy="741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Data Split</a:t>
              </a:r>
            </a:p>
          </p:txBody>
        </p:sp>
      </p:grpSp>
      <p:grpSp>
        <p:nvGrpSpPr>
          <p:cNvPr id="694" name="Group 694"/>
          <p:cNvGrpSpPr/>
          <p:nvPr/>
        </p:nvGrpSpPr>
        <p:grpSpPr>
          <a:xfrm>
            <a:off x="20782604" y="6218327"/>
            <a:ext cx="2891083" cy="678181"/>
            <a:chOff x="0" y="-6349"/>
            <a:chExt cx="2891082" cy="678180"/>
          </a:xfrm>
        </p:grpSpPr>
        <p:sp>
          <p:nvSpPr>
            <p:cNvPr id="692" name="Shape 692"/>
            <p:cNvSpPr/>
            <p:nvPr/>
          </p:nvSpPr>
          <p:spPr>
            <a:xfrm>
              <a:off x="0" y="27940"/>
              <a:ext cx="2891083" cy="609601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93" name="Shape 693"/>
            <p:cNvSpPr/>
            <p:nvPr/>
          </p:nvSpPr>
          <p:spPr>
            <a:xfrm>
              <a:off x="0" y="-6350"/>
              <a:ext cx="2891083" cy="6781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2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200">
                  <a:solidFill>
                    <a:srgbClr val="FFFFFF"/>
                  </a:solidFill>
                </a:rPr>
                <a:t>Cube Segment</a:t>
              </a:r>
            </a:p>
          </p:txBody>
        </p:sp>
      </p:grpSp>
      <p:sp>
        <p:nvSpPr>
          <p:cNvPr id="695" name="Shape 695"/>
          <p:cNvSpPr/>
          <p:nvPr/>
        </p:nvSpPr>
        <p:spPr>
          <a:xfrm flipH="1" rot="10800000">
            <a:off x="21920807" y="5483690"/>
            <a:ext cx="526747" cy="616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227"/>
                </a:moveTo>
                <a:lnTo>
                  <a:pt x="10800" y="0"/>
                </a:lnTo>
                <a:lnTo>
                  <a:pt x="21600" y="9227"/>
                </a:lnTo>
                <a:lnTo>
                  <a:pt x="16200" y="9227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9227"/>
                </a:lnTo>
                <a:close/>
              </a:path>
            </a:pathLst>
          </a:custGeom>
          <a:solidFill>
            <a:srgbClr val="C0504D"/>
          </a:solidFill>
          <a:ln w="50800">
            <a:solidFill>
              <a:srgbClr val="8C3A38"/>
            </a:solidFill>
          </a:ln>
        </p:spPr>
        <p:txBody>
          <a:bodyPr tIns="91439" bIns="91439" anchor="ctr"/>
          <a:lstStyle/>
          <a:p>
            <a:pPr lvl="0" marL="0" marR="0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96" name="Shape 696"/>
          <p:cNvSpPr/>
          <p:nvPr/>
        </p:nvSpPr>
        <p:spPr>
          <a:xfrm>
            <a:off x="19333877" y="5324364"/>
            <a:ext cx="826910" cy="74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600"/>
              <a:t>……</a:t>
            </a:r>
          </a:p>
        </p:txBody>
      </p:sp>
      <p:grpSp>
        <p:nvGrpSpPr>
          <p:cNvPr id="699" name="Group 699"/>
          <p:cNvGrpSpPr/>
          <p:nvPr/>
        </p:nvGrpSpPr>
        <p:grpSpPr>
          <a:xfrm>
            <a:off x="15861837" y="9300616"/>
            <a:ext cx="2891084" cy="1111807"/>
            <a:chOff x="0" y="0"/>
            <a:chExt cx="2891082" cy="1111805"/>
          </a:xfrm>
        </p:grpSpPr>
        <p:sp>
          <p:nvSpPr>
            <p:cNvPr id="697" name="Shape 697"/>
            <p:cNvSpPr/>
            <p:nvPr/>
          </p:nvSpPr>
          <p:spPr>
            <a:xfrm>
              <a:off x="-1" y="0"/>
              <a:ext cx="2891084" cy="1111806"/>
            </a:xfrm>
            <a:prstGeom prst="rect">
              <a:avLst/>
            </a:prstGeom>
            <a:solidFill>
              <a:srgbClr val="4F81BD"/>
            </a:solidFill>
            <a:ln w="50800" cap="flat">
              <a:solidFill>
                <a:srgbClr val="3A5E8A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98" name="Shape 698"/>
            <p:cNvSpPr/>
            <p:nvPr/>
          </p:nvSpPr>
          <p:spPr>
            <a:xfrm>
              <a:off x="-1" y="185062"/>
              <a:ext cx="2891084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Final Cube</a:t>
              </a:r>
            </a:p>
          </p:txBody>
        </p:sp>
      </p:grpSp>
      <p:sp>
        <p:nvSpPr>
          <p:cNvPr id="700" name="Shape 700"/>
          <p:cNvSpPr/>
          <p:nvPr/>
        </p:nvSpPr>
        <p:spPr>
          <a:xfrm>
            <a:off x="13850662" y="7167015"/>
            <a:ext cx="2664743" cy="1828802"/>
          </a:xfrm>
          <a:prstGeom prst="line">
            <a:avLst/>
          </a:prstGeom>
          <a:ln w="50800">
            <a:solidFill>
              <a:srgbClr val="C0504D"/>
            </a:solidFill>
            <a:tailEnd type="triangle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1" name="Shape 701"/>
          <p:cNvSpPr/>
          <p:nvPr/>
        </p:nvSpPr>
        <p:spPr>
          <a:xfrm>
            <a:off x="17198943" y="7167016"/>
            <a:ext cx="152401" cy="1828800"/>
          </a:xfrm>
          <a:prstGeom prst="line">
            <a:avLst/>
          </a:prstGeom>
          <a:ln w="50800">
            <a:solidFill>
              <a:srgbClr val="C0504D"/>
            </a:solidFill>
            <a:tailEnd type="triangle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2" name="Shape 702"/>
          <p:cNvSpPr/>
          <p:nvPr/>
        </p:nvSpPr>
        <p:spPr>
          <a:xfrm flipH="1">
            <a:off x="18344205" y="7167015"/>
            <a:ext cx="3883941" cy="1828802"/>
          </a:xfrm>
          <a:prstGeom prst="line">
            <a:avLst/>
          </a:prstGeom>
          <a:ln w="50800">
            <a:solidFill>
              <a:srgbClr val="C0504D"/>
            </a:solidFill>
            <a:tailEnd type="triangle"/>
          </a:ln>
        </p:spPr>
        <p:txBody>
          <a:bodyPr tIns="91439" bIns="91439"/>
          <a:lstStyle/>
          <a:p>
            <a:pPr lvl="0" marL="0" marR="0" algn="l" defTabSz="457200">
              <a:defRPr sz="24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3" name="Shape 703"/>
          <p:cNvSpPr/>
          <p:nvPr/>
        </p:nvSpPr>
        <p:spPr>
          <a:xfrm>
            <a:off x="17332756" y="7180869"/>
            <a:ext cx="2376434" cy="1300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marL="0" marR="0">
              <a:defRPr sz="1800">
                <a:uFillTx/>
              </a:defRPr>
            </a:pPr>
            <a:r>
              <a:rPr sz="3600">
                <a:latin typeface="Calibri"/>
                <a:ea typeface="Calibri"/>
                <a:cs typeface="Calibri"/>
                <a:sym typeface="Calibri"/>
              </a:rPr>
              <a:t>Merge Sort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lvl="0" marL="0" marR="0">
              <a:defRPr sz="1800">
                <a:uFillTx/>
              </a:defRPr>
            </a:pPr>
            <a:r>
              <a:rPr sz="3600">
                <a:latin typeface="Calibri"/>
                <a:ea typeface="Calibri"/>
                <a:cs typeface="Calibri"/>
                <a:sym typeface="Calibri"/>
              </a:rPr>
              <a:t>(Shuffle)</a:t>
            </a:r>
          </a:p>
        </p:txBody>
      </p:sp>
      <p:sp>
        <p:nvSpPr>
          <p:cNvPr id="704" name="Shape 704"/>
          <p:cNvSpPr/>
          <p:nvPr/>
        </p:nvSpPr>
        <p:spPr>
          <a:xfrm>
            <a:off x="12710834" y="4011622"/>
            <a:ext cx="1485821" cy="678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32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200"/>
              <a:t>mapper</a:t>
            </a:r>
          </a:p>
        </p:txBody>
      </p:sp>
      <p:sp>
        <p:nvSpPr>
          <p:cNvPr id="705" name="Shape 705"/>
          <p:cNvSpPr/>
          <p:nvPr/>
        </p:nvSpPr>
        <p:spPr>
          <a:xfrm>
            <a:off x="16368433" y="4011622"/>
            <a:ext cx="1485822" cy="678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32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200"/>
              <a:t>mapper</a:t>
            </a:r>
          </a:p>
        </p:txBody>
      </p:sp>
      <p:sp>
        <p:nvSpPr>
          <p:cNvPr id="706" name="Shape 706"/>
          <p:cNvSpPr/>
          <p:nvPr/>
        </p:nvSpPr>
        <p:spPr>
          <a:xfrm>
            <a:off x="21397634" y="4011622"/>
            <a:ext cx="1485822" cy="678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marL="0" marR="0" algn="l">
              <a:defRPr sz="32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3200"/>
              <a:t>mapper</a:t>
            </a:r>
          </a:p>
        </p:txBody>
      </p:sp>
      <p:pic>
        <p:nvPicPr>
          <p:cNvPr id="707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2414" y="3593826"/>
            <a:ext cx="6701746" cy="8159670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fast" advClick="1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07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Streaming Cubing</a:t>
            </a:r>
          </a:p>
        </p:txBody>
      </p:sp>
      <p:pic>
        <p:nvPicPr>
          <p:cNvPr id="710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6380" y="3772016"/>
            <a:ext cx="10864522" cy="7256089"/>
          </a:xfrm>
          <a:prstGeom prst="rect">
            <a:avLst/>
          </a:prstGeom>
          <a:ln w="25400">
            <a:round/>
          </a:ln>
        </p:spPr>
      </p:pic>
      <p:pic>
        <p:nvPicPr>
          <p:cNvPr id="71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50625" y="5569860"/>
            <a:ext cx="11311630" cy="5809135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fast" advClick="1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0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10" grpId="1"/>
      <p:bldP build="whole" bldLvl="1" animBg="1" rev="0" advAuto="0" spid="711" grpId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Adding Spark Support</a:t>
            </a:r>
          </a:p>
        </p:txBody>
      </p:sp>
      <p:sp>
        <p:nvSpPr>
          <p:cNvPr id="714" name="Shape 714"/>
          <p:cNvSpPr/>
          <p:nvPr>
            <p:ph type="body" idx="1"/>
          </p:nvPr>
        </p:nvSpPr>
        <p:spPr>
          <a:xfrm>
            <a:off x="617537" y="2443605"/>
            <a:ext cx="23134638" cy="11272395"/>
          </a:xfrm>
          <a:prstGeom prst="rect">
            <a:avLst/>
          </a:prstGeom>
        </p:spPr>
        <p:txBody>
          <a:bodyPr/>
          <a:lstStyle/>
          <a:p>
            <a:pPr lvl="0" marL="457200" indent="-457200">
              <a:defRPr sz="1800">
                <a:uFillTx/>
              </a:defRPr>
            </a:pPr>
            <a:r>
              <a:rPr b="1" sz="5600">
                <a:uFill>
                  <a:solidFill/>
                </a:uFill>
              </a:rPr>
              <a:t>Cubing Efficiency - Spark Cubing Engine (Function Done)</a:t>
            </a:r>
            <a:endParaRPr b="1" sz="5600">
              <a:uFill>
                <a:solidFill/>
              </a:uFill>
            </a:endParaRPr>
          </a:p>
          <a:p>
            <a:pPr lvl="1">
              <a:buFont typeface="Wingdings"/>
              <a:buChar char=""/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MR is not optimal framework </a:t>
            </a:r>
            <a:endParaRPr sz="5600">
              <a:uFill>
                <a:solidFill/>
              </a:uFill>
            </a:endParaRPr>
          </a:p>
          <a:p>
            <a:pPr lvl="1">
              <a:buFont typeface="Wingdings"/>
              <a:buChar char=""/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Spark Cubing Engine</a:t>
            </a:r>
            <a:endParaRPr sz="5600">
              <a:uFill>
                <a:solidFill/>
              </a:uFill>
            </a:endParaRPr>
          </a:p>
          <a:p>
            <a:pPr lvl="0" marL="457200" indent="-457200">
              <a:defRPr sz="1800">
                <a:uFillTx/>
              </a:defRPr>
            </a:pPr>
            <a:r>
              <a:rPr b="1" sz="5600">
                <a:uFill>
                  <a:solidFill/>
                </a:uFill>
              </a:rPr>
              <a:t>Source from SparkSQL</a:t>
            </a:r>
            <a:endParaRPr b="1" sz="5600">
              <a:uFill>
                <a:solidFill/>
              </a:uFill>
            </a:endParaRPr>
          </a:p>
          <a:p>
            <a:pPr lvl="1">
              <a:buFont typeface="Wingdings"/>
              <a:buChar char=""/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Read data from SparkSQL instead of Hive</a:t>
            </a:r>
            <a:endParaRPr sz="5600">
              <a:uFill>
                <a:solidFill/>
              </a:uFill>
            </a:endParaRPr>
          </a:p>
          <a:p>
            <a:pPr lvl="0" marL="457200" indent="-457200">
              <a:defRPr sz="1800">
                <a:uFillTx/>
              </a:defRPr>
            </a:pPr>
            <a:r>
              <a:rPr b="1" sz="5600">
                <a:uFill>
                  <a:solidFill/>
                </a:uFill>
              </a:rPr>
              <a:t>Route to SparkSQL</a:t>
            </a:r>
            <a:endParaRPr b="1" sz="5600">
              <a:uFill>
                <a:solidFill/>
              </a:uFill>
            </a:endParaRPr>
          </a:p>
          <a:p>
            <a:pPr lvl="1">
              <a:buFont typeface="Wingdings"/>
              <a:buChar char=""/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Unsupported queries be coved by SparkSQL</a:t>
            </a:r>
          </a:p>
        </p:txBody>
      </p:sp>
      <p:pic>
        <p:nvPicPr>
          <p:cNvPr id="71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34583" y="8361129"/>
            <a:ext cx="8575154" cy="4307156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fast" advClick="1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1000"/>
                                        <p:tgtEl>
                                          <p:spTgt spid="7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0" dur="1000"/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3" dur="1000"/>
                                        <p:tgtEl>
                                          <p:spTgt spid="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6" dur="1000"/>
                                        <p:tgtEl>
                                          <p:spTgt spid="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1" dur="1000"/>
                                        <p:tgtEl>
                                          <p:spTgt spid="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4" dur="1000"/>
                                        <p:tgtEl>
                                          <p:spTgt spid="7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9" dur="1000"/>
                                        <p:tgtEl>
                                          <p:spTgt spid="7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7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32" dur="1000"/>
                                        <p:tgtEl>
                                          <p:spTgt spid="7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714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Shape 7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0600"/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Agenda</a:t>
            </a:r>
          </a:p>
        </p:txBody>
      </p:sp>
      <p:sp>
        <p:nvSpPr>
          <p:cNvPr id="718" name="Shape 718"/>
          <p:cNvSpPr/>
          <p:nvPr>
            <p:ph type="body" idx="1"/>
          </p:nvPr>
        </p:nvSpPr>
        <p:spPr>
          <a:xfrm>
            <a:off x="2061964" y="3214290"/>
            <a:ext cx="21690211" cy="10501710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About Apache Kylin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Feature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DCDEE0"/>
                </a:solidFill>
                <a:uFill>
                  <a:solidFill/>
                </a:uFill>
              </a:rPr>
              <a:t>Tech Highlights</a:t>
            </a:r>
            <a:endParaRPr sz="6700">
              <a:solidFill>
                <a:srgbClr val="DCDEE0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b="1" sz="6700">
                <a:solidFill>
                  <a:srgbClr val="002452"/>
                </a:solidFill>
                <a:uFill>
                  <a:solidFill/>
                </a:uFill>
              </a:rPr>
              <a:t>Zeppelin Integration</a:t>
            </a:r>
            <a:endParaRPr b="1" sz="6700">
              <a:solidFill>
                <a:srgbClr val="002452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Roadmap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Q&amp;A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/>
            </a:pPr>
            <a:r>
              <a:rPr b="1" sz="9600"/>
              <a:t>Create Kylin Interpreter</a:t>
            </a:r>
          </a:p>
        </p:txBody>
      </p:sp>
      <p:pic>
        <p:nvPicPr>
          <p:cNvPr id="72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04072" y="3316630"/>
            <a:ext cx="14254684" cy="9185780"/>
          </a:xfrm>
          <a:prstGeom prst="rect">
            <a:avLst/>
          </a:prstGeom>
          <a:ln w="25400">
            <a:solidFill/>
            <a:miter lim="400000"/>
          </a:ln>
        </p:spPr>
      </p:pic>
      <p:sp>
        <p:nvSpPr>
          <p:cNvPr id="722" name="Shape 722"/>
          <p:cNvSpPr/>
          <p:nvPr>
            <p:ph type="body" idx="4294967295"/>
          </p:nvPr>
        </p:nvSpPr>
        <p:spPr>
          <a:xfrm>
            <a:off x="983568" y="3408599"/>
            <a:ext cx="6691807" cy="8469927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/>
          <a:p>
            <a:pPr lvl="0" marL="342900" indent="-342900">
              <a:spcBef>
                <a:spcPts val="4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3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Pick up Kylin interpreter</a:t>
            </a:r>
            <a:endParaRPr sz="3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0" marL="342900" indent="-342900">
              <a:spcBef>
                <a:spcPts val="4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3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Fulfils Kylin server information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Shape 7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/>
            </a:pPr>
            <a:r>
              <a:rPr b="1" sz="9600"/>
              <a:t>Visual Kylin Result</a:t>
            </a:r>
          </a:p>
        </p:txBody>
      </p:sp>
      <p:pic>
        <p:nvPicPr>
          <p:cNvPr id="72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8300" y="3365500"/>
            <a:ext cx="15449406" cy="8249220"/>
          </a:xfrm>
          <a:prstGeom prst="rect">
            <a:avLst/>
          </a:prstGeom>
          <a:ln w="25400">
            <a:round/>
          </a:ln>
        </p:spPr>
      </p:pic>
      <p:sp>
        <p:nvSpPr>
          <p:cNvPr id="726" name="Shape 726"/>
          <p:cNvSpPr/>
          <p:nvPr>
            <p:ph type="body" idx="4294967295"/>
          </p:nvPr>
        </p:nvSpPr>
        <p:spPr>
          <a:xfrm>
            <a:off x="983568" y="3408599"/>
            <a:ext cx="6691807" cy="8469927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/>
          <a:p>
            <a:pPr lvl="0" marL="342900" indent="-342900">
              <a:spcBef>
                <a:spcPts val="4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3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%kylin</a:t>
            </a:r>
            <a:endParaRPr sz="3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0" marL="342900" indent="-342900">
              <a:spcBef>
                <a:spcPts val="4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3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ANSI SQL</a:t>
            </a:r>
            <a:endParaRPr sz="3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0" marL="342900" indent="-342900">
              <a:spcBef>
                <a:spcPts val="4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3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d</a:t>
            </a:r>
          </a:p>
        </p:txBody>
      </p:sp>
    </p:spTree>
  </p:cSld>
  <p:clrMapOvr>
    <a:masterClrMapping/>
  </p:clrMapOvr>
  <p:transition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/>
          <p:nvPr>
            <p:ph type="title"/>
          </p:nvPr>
        </p:nvSpPr>
        <p:spPr>
          <a:xfrm>
            <a:off x="40382" y="0"/>
            <a:ext cx="24384001" cy="13817600"/>
          </a:xfrm>
          <a:prstGeom prst="rect">
            <a:avLst/>
          </a:prstGeom>
        </p:spPr>
        <p:txBody>
          <a:bodyPr anchor="ctr"/>
          <a:lstStyle>
            <a:lvl1pPr>
              <a:defRPr sz="206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20600">
                <a:solidFill>
                  <a:srgbClr val="FFFFFF"/>
                </a:solidFill>
                <a:uFill>
                  <a:solidFill/>
                </a:uFill>
              </a:rPr>
              <a:t>Demo  Video</a:t>
            </a:r>
          </a:p>
        </p:txBody>
      </p:sp>
    </p:spTree>
  </p:cSld>
  <p:clrMapOvr>
    <a:masterClrMapping/>
  </p:clrMapOvr>
  <p:transition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96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b="0" sz="1800"/>
            </a:pPr>
            <a:r>
              <a:rPr b="1" sz="9600"/>
              <a:t>Kylin Zeppelin Interpreter</a:t>
            </a:r>
          </a:p>
        </p:txBody>
      </p:sp>
      <p:sp>
        <p:nvSpPr>
          <p:cNvPr id="731" name="Shape 731"/>
          <p:cNvSpPr/>
          <p:nvPr>
            <p:ph type="body" idx="4294967295"/>
          </p:nvPr>
        </p:nvSpPr>
        <p:spPr>
          <a:xfrm>
            <a:off x="871537" y="4247005"/>
            <a:ext cx="23134638" cy="11272395"/>
          </a:xfrm>
          <a:prstGeom prst="rect">
            <a:avLst/>
          </a:prstGeom>
        </p:spPr>
        <p:txBody>
          <a:bodyPr lIns="38100" tIns="38100" rIns="38100" bIns="38100">
            <a:noAutofit/>
          </a:bodyPr>
          <a:lstStyle/>
          <a:p>
            <a:pPr lvl="0" marL="4572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b="1" sz="5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executeQuer()</a:t>
            </a:r>
            <a:endParaRPr b="1" sz="5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1" marL="8763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5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prepare HttpPost with SQL from UI</a:t>
            </a:r>
            <a:endParaRPr sz="5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1" marL="8763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5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setup data (Project, Account, Password, etc.)</a:t>
            </a:r>
            <a:endParaRPr sz="5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0" marL="4572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b="1" sz="5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formatResult()</a:t>
            </a:r>
            <a:endParaRPr b="1" sz="5600">
              <a:uFill>
                <a:solidFill/>
              </a:uFill>
              <a:latin typeface="+mn-lt"/>
              <a:ea typeface="+mn-ea"/>
              <a:cs typeface="+mn-cs"/>
              <a:sym typeface="Arial"/>
            </a:endParaRPr>
          </a:p>
          <a:p>
            <a:pPr lvl="1" marL="876300" indent="-457200">
              <a:spcBef>
                <a:spcPts val="2100"/>
              </a:spcBef>
              <a:buClr>
                <a:srgbClr val="DE213A"/>
              </a:buClr>
              <a:buFont typeface="Wingdings"/>
              <a:buChar char=""/>
              <a:defRPr sz="1800"/>
            </a:pPr>
            <a:r>
              <a:rPr sz="5600">
                <a:uFill>
                  <a:solidFill/>
                </a:uFill>
                <a:latin typeface="+mn-lt"/>
                <a:ea typeface="+mn-ea"/>
                <a:cs typeface="+mn-cs"/>
                <a:sym typeface="Arial"/>
              </a:rPr>
              <a:t>format Kylin query result to Zeppelin one (JSON tranform)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7" dur="1000"/>
                                        <p:tgtEl>
                                          <p:spTgt spid="7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0" dur="1000"/>
                                        <p:tgtEl>
                                          <p:spTgt spid="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3" dur="1000"/>
                                        <p:tgtEl>
                                          <p:spTgt spid="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6" dur="1000"/>
                                        <p:tgtEl>
                                          <p:spTgt spid="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1" dur="1000"/>
                                        <p:tgtEl>
                                          <p:spTgt spid="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Class="entr" presetSubtype="10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4" dur="1000"/>
                                        <p:tgtEl>
                                          <p:spTgt spid="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731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hape 73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0600"/>
            </a:lvl1pPr>
          </a:lstStyle>
          <a:p>
            <a:pPr lvl="0">
              <a:defRPr b="0" sz="1800">
                <a:uFillTx/>
              </a:defRPr>
            </a:pPr>
            <a:r>
              <a:rPr b="1" sz="10600">
                <a:uFill>
                  <a:solidFill/>
                </a:uFill>
              </a:rPr>
              <a:t>Agenda</a:t>
            </a:r>
          </a:p>
        </p:txBody>
      </p:sp>
      <p:sp>
        <p:nvSpPr>
          <p:cNvPr id="734" name="Shape 734"/>
          <p:cNvSpPr/>
          <p:nvPr>
            <p:ph type="body" idx="1"/>
          </p:nvPr>
        </p:nvSpPr>
        <p:spPr>
          <a:xfrm>
            <a:off x="2061964" y="3214290"/>
            <a:ext cx="21690211" cy="10501710"/>
          </a:xfrm>
          <a:prstGeom prst="rect">
            <a:avLst/>
          </a:prstGeom>
        </p:spPr>
        <p:txBody>
          <a:bodyPr/>
          <a:lstStyle/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About Apache Kylin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Feature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Tech Highlights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solidFill>
                  <a:srgbClr val="A6AAA9"/>
                </a:solidFill>
                <a:uFill>
                  <a:solidFill/>
                </a:uFill>
              </a:rPr>
              <a:t>Zeppelin Integration</a:t>
            </a:r>
            <a:endParaRPr sz="6700">
              <a:solidFill>
                <a:srgbClr val="A6AAA9"/>
              </a:solidFill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b="1" sz="6700">
                <a:uFill>
                  <a:solidFill/>
                </a:uFill>
              </a:rPr>
              <a:t>Roadmap</a:t>
            </a:r>
            <a:endParaRPr b="1" sz="6700">
              <a:uFill>
                <a:solidFill/>
              </a:uFill>
            </a:endParaRPr>
          </a:p>
          <a:p>
            <a:pPr lvl="0" marL="457199" indent="-457199">
              <a:defRPr sz="1800">
                <a:uFillTx/>
              </a:defRPr>
            </a:pPr>
            <a:r>
              <a:rPr sz="6700">
                <a:uFill>
                  <a:solidFill/>
                </a:uFill>
              </a:rPr>
              <a:t>Q&amp;A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What</a:t>
            </a:r>
          </a:p>
        </p:txBody>
      </p:sp>
      <p:pic>
        <p:nvPicPr>
          <p:cNvPr id="135" name="image6.png" descr="Kylin_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02143" y="226568"/>
            <a:ext cx="4096513" cy="295046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2125752" y="2661442"/>
            <a:ext cx="15696208" cy="2160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0" marR="0" algn="l" defTabSz="758951">
              <a:spcBef>
                <a:spcPts val="600"/>
              </a:spcBef>
              <a:defRPr sz="1800">
                <a:uFillTx/>
              </a:defRPr>
            </a:pPr>
            <a:r>
              <a:rPr b="1" sz="664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kylin</a:t>
            </a:r>
            <a:r>
              <a:rPr sz="5561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  / ˈkiːˈlɪn / </a:t>
            </a:r>
            <a:r>
              <a:rPr sz="5561">
                <a:solidFill>
                  <a:srgbClr val="796E65"/>
                </a:solidFill>
              </a:rPr>
              <a:t>麒麟</a:t>
            </a:r>
            <a:endParaRPr sz="5561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0" marL="0" marR="0" algn="l" defTabSz="758951">
              <a:spcBef>
                <a:spcPts val="300"/>
              </a:spcBef>
              <a:defRPr sz="1800">
                <a:uFillTx/>
              </a:defRPr>
            </a:pPr>
            <a:r>
              <a:rPr sz="332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        </a:t>
            </a:r>
            <a:r>
              <a:rPr sz="332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--n. (in Chinese art) a mythical animal of composite form </a:t>
            </a:r>
            <a:endParaRPr sz="332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</p:txBody>
      </p:sp>
      <p:sp>
        <p:nvSpPr>
          <p:cNvPr id="137" name="Shape 137"/>
          <p:cNvSpPr/>
          <p:nvPr>
            <p:ph type="body" idx="1"/>
          </p:nvPr>
        </p:nvSpPr>
        <p:spPr>
          <a:xfrm>
            <a:off x="3107035" y="4897880"/>
            <a:ext cx="16921410" cy="4691163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0" indent="0" algn="ctr">
              <a:spcBef>
                <a:spcPts val="900"/>
              </a:spcBef>
              <a:buClr>
                <a:srgbClr val="0064D2"/>
              </a:buClr>
              <a:buSzTx/>
              <a:buNone/>
              <a:defRPr sz="1800">
                <a:uFillTx/>
              </a:defRPr>
            </a:pPr>
            <a:r>
              <a:rPr sz="85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Extreme OLAP Engine for Big Data</a:t>
            </a:r>
            <a:endParaRPr sz="850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1085850" indent="-628650">
              <a:spcBef>
                <a:spcPts val="400"/>
              </a:spcBef>
              <a:buClr>
                <a:srgbClr val="0064D2"/>
              </a:buClr>
              <a:buSzPct val="60000"/>
              <a:buFont typeface="Wingdings"/>
              <a:buChar char="■"/>
              <a:defRPr sz="1800">
                <a:uFillTx/>
              </a:defRPr>
            </a:pPr>
            <a:endParaRPr sz="4400">
              <a:solidFill>
                <a:srgbClr val="796E65"/>
              </a:solidFill>
              <a:latin typeface="Microsoft Sans Serif"/>
              <a:ea typeface="Microsoft Sans Serif"/>
              <a:cs typeface="Microsoft Sans Serif"/>
              <a:sym typeface="Microsoft Sans Serif"/>
            </a:endParaRPr>
          </a:p>
          <a:p>
            <a:pPr lvl="1" marL="0" indent="457200">
              <a:spcBef>
                <a:spcPts val="500"/>
              </a:spcBef>
              <a:buClr>
                <a:srgbClr val="0064D2"/>
              </a:buClr>
              <a:buSzTx/>
              <a:buFont typeface="Wingdings"/>
              <a:buNone/>
              <a:defRPr sz="1800">
                <a:uFillTx/>
              </a:defRPr>
            </a:pPr>
            <a:r>
              <a:rPr sz="4400">
                <a:solidFill>
                  <a:srgbClr val="796E65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rPr>
              <a:t>Kylin is an open source Distributed Analytics Engine, contributed by eBay Inc., provides SQL interface and multi-dimensional analysis (OLAP) on Hadoop supporting extremely large datasets</a:t>
            </a:r>
          </a:p>
        </p:txBody>
      </p:sp>
      <p:sp>
        <p:nvSpPr>
          <p:cNvPr id="138" name="Shape 138"/>
          <p:cNvSpPr/>
          <p:nvPr/>
        </p:nvSpPr>
        <p:spPr>
          <a:xfrm>
            <a:off x="3445930" y="9665190"/>
            <a:ext cx="13569800" cy="204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635000" marR="0" indent="-635000" algn="l">
              <a:buClr>
                <a:srgbClr val="796E65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00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Open Sourced on Oct 1st, 2014</a:t>
            </a:r>
            <a:endParaRPr sz="4000">
              <a:solidFill>
                <a:srgbClr val="796E6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635000" marR="0" indent="-635000" algn="l">
              <a:buClr>
                <a:srgbClr val="796E65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00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Accepted as Apache Incubator Project on Nov 25th, 2014</a:t>
            </a:r>
            <a:endParaRPr sz="4000">
              <a:solidFill>
                <a:srgbClr val="796E6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1" marL="1092200" marR="0" indent="-635000" algn="l">
              <a:buClr>
                <a:srgbClr val="796E65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000" u="sng">
                <a:latin typeface="Calibri"/>
                <a:ea typeface="Calibri"/>
                <a:cs typeface="Calibri"/>
                <a:sym typeface="Calibri"/>
                <a:hlinkClick r:id="rId3" invalidUrl="" action="" tgtFrame="" tooltip="" history="1" highlightClick="0" endSnd="0"/>
              </a:rPr>
              <a:t>http://kylin.io</a:t>
            </a:r>
            <a:r>
              <a:rPr sz="400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sz="4000" u="sng">
                <a:latin typeface="Calibri"/>
                <a:ea typeface="Calibri"/>
                <a:cs typeface="Calibri"/>
                <a:sym typeface="Calibri"/>
                <a:hlinkClick r:id="rId4" invalidUrl="" action="" tgtFrame="" tooltip="" history="1" highlightClick="0" endSnd="0"/>
              </a:rPr>
              <a:t>http://kylin.incubator.apache.org</a:t>
            </a:r>
            <a:r>
              <a:rPr sz="4000">
                <a:solidFill>
                  <a:srgbClr val="796E65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grpSp>
        <p:nvGrpSpPr>
          <p:cNvPr id="141" name="Group 141"/>
          <p:cNvGrpSpPr/>
          <p:nvPr/>
        </p:nvGrpSpPr>
        <p:grpSpPr>
          <a:xfrm>
            <a:off x="20203864" y="101600"/>
            <a:ext cx="3657601" cy="3951138"/>
            <a:chOff x="0" y="0"/>
            <a:chExt cx="3657600" cy="3951137"/>
          </a:xfrm>
        </p:grpSpPr>
        <p:pic>
          <p:nvPicPr>
            <p:cNvPr id="139" name="image5.jpg" descr="kylin_logo.jp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657600" cy="3657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0" name="Shape 140"/>
            <p:cNvSpPr/>
            <p:nvPr/>
          </p:nvSpPr>
          <p:spPr>
            <a:xfrm>
              <a:off x="384864" y="3328837"/>
              <a:ext cx="2887872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600">
                  <a:solidFill>
                    <a:srgbClr val="53585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3600">
                  <a:solidFill>
                    <a:srgbClr val="53585F"/>
                  </a:solidFill>
                  <a:uFill>
                    <a:solidFill/>
                  </a:uFill>
                </a:rPr>
                <a:t>@ApacheKylin</a:t>
              </a:r>
            </a:p>
          </p:txBody>
        </p:sp>
      </p:grp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2" dur="500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5" dur="5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18" dur="500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Class="entr" presetSubtype="10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1" dur="500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presetClass="entr" presetSubtype="10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1" grpId="1"/>
      <p:bldP build="whole" bldLvl="1" animBg="1" rev="0" advAuto="0" spid="138" grpId="3"/>
      <p:bldP build="p" bldLvl="1" animBg="1" rev="0" advAuto="0" spid="137" grpId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roup 738"/>
          <p:cNvGrpSpPr/>
          <p:nvPr/>
        </p:nvGrpSpPr>
        <p:grpSpPr>
          <a:xfrm>
            <a:off x="19789672" y="2191647"/>
            <a:ext cx="3757117" cy="10081121"/>
            <a:chOff x="0" y="0"/>
            <a:chExt cx="3757116" cy="10081120"/>
          </a:xfrm>
        </p:grpSpPr>
        <p:sp>
          <p:nvSpPr>
            <p:cNvPr id="736" name="Shape 736"/>
            <p:cNvSpPr/>
            <p:nvPr/>
          </p:nvSpPr>
          <p:spPr>
            <a:xfrm>
              <a:off x="6349" y="0"/>
              <a:ext cx="3744418" cy="10081121"/>
            </a:xfrm>
            <a:prstGeom prst="rect">
              <a:avLst/>
            </a:prstGeom>
            <a:solidFill>
              <a:srgbClr val="F2F2F2"/>
            </a:solidFill>
            <a:ln w="12700" cap="flat">
              <a:solidFill>
                <a:srgbClr val="FFFFFF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3600">
                  <a:solidFill>
                    <a:srgbClr val="E53238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37" name="Shape 737"/>
            <p:cNvSpPr/>
            <p:nvPr/>
          </p:nvSpPr>
          <p:spPr>
            <a:xfrm>
              <a:off x="0" y="15479"/>
              <a:ext cx="3757117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>
              <a:lvl1pPr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0064D2"/>
                  </a:solidFill>
                </a:rPr>
                <a:t>Future</a:t>
              </a:r>
            </a:p>
          </p:txBody>
        </p:sp>
      </p:grpSp>
      <p:grpSp>
        <p:nvGrpSpPr>
          <p:cNvPr id="741" name="Group 741"/>
          <p:cNvGrpSpPr/>
          <p:nvPr/>
        </p:nvGrpSpPr>
        <p:grpSpPr>
          <a:xfrm>
            <a:off x="8731090" y="2191647"/>
            <a:ext cx="5472609" cy="10081121"/>
            <a:chOff x="0" y="0"/>
            <a:chExt cx="5472607" cy="10081120"/>
          </a:xfrm>
        </p:grpSpPr>
        <p:sp>
          <p:nvSpPr>
            <p:cNvPr id="739" name="Shape 739"/>
            <p:cNvSpPr/>
            <p:nvPr/>
          </p:nvSpPr>
          <p:spPr>
            <a:xfrm>
              <a:off x="0" y="-1"/>
              <a:ext cx="5472608" cy="10081122"/>
            </a:xfrm>
            <a:prstGeom prst="rect">
              <a:avLst/>
            </a:prstGeom>
            <a:solidFill>
              <a:srgbClr val="F2F2F2"/>
            </a:solidFill>
            <a:ln w="12700" cap="flat">
              <a:solidFill>
                <a:srgbClr val="FFFFFF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40" name="Shape 740"/>
            <p:cNvSpPr/>
            <p:nvPr/>
          </p:nvSpPr>
          <p:spPr>
            <a:xfrm>
              <a:off x="0" y="-1"/>
              <a:ext cx="5472608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>
              <a:lvl1pPr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0064D2"/>
                  </a:solidFill>
                </a:rPr>
                <a:t>2015</a:t>
              </a:r>
            </a:p>
          </p:txBody>
        </p:sp>
      </p:grpSp>
      <p:grpSp>
        <p:nvGrpSpPr>
          <p:cNvPr id="744" name="Group 744"/>
          <p:cNvGrpSpPr/>
          <p:nvPr/>
        </p:nvGrpSpPr>
        <p:grpSpPr>
          <a:xfrm>
            <a:off x="14260382" y="2191647"/>
            <a:ext cx="5472608" cy="10081121"/>
            <a:chOff x="0" y="0"/>
            <a:chExt cx="5472607" cy="10081120"/>
          </a:xfrm>
        </p:grpSpPr>
        <p:sp>
          <p:nvSpPr>
            <p:cNvPr id="742" name="Shape 742"/>
            <p:cNvSpPr/>
            <p:nvPr/>
          </p:nvSpPr>
          <p:spPr>
            <a:xfrm>
              <a:off x="0" y="-1"/>
              <a:ext cx="5472608" cy="10081122"/>
            </a:xfrm>
            <a:prstGeom prst="rect">
              <a:avLst/>
            </a:prstGeom>
            <a:solidFill>
              <a:srgbClr val="F2F2F2"/>
            </a:solidFill>
            <a:ln w="12700" cap="flat">
              <a:solidFill>
                <a:srgbClr val="FFFFFF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43" name="Shape 743"/>
            <p:cNvSpPr/>
            <p:nvPr/>
          </p:nvSpPr>
          <p:spPr>
            <a:xfrm>
              <a:off x="0" y="-1"/>
              <a:ext cx="5472608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>
              <a:lvl1pPr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0064D2"/>
                  </a:solidFill>
                </a:rPr>
                <a:t>2016</a:t>
              </a:r>
            </a:p>
          </p:txBody>
        </p:sp>
      </p:grpSp>
      <p:sp>
        <p:nvSpPr>
          <p:cNvPr id="745" name="Shape 7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Kylin Evolution Roadmap</a:t>
            </a:r>
          </a:p>
        </p:txBody>
      </p:sp>
      <p:grpSp>
        <p:nvGrpSpPr>
          <p:cNvPr id="748" name="Group 748"/>
          <p:cNvGrpSpPr/>
          <p:nvPr/>
        </p:nvGrpSpPr>
        <p:grpSpPr>
          <a:xfrm>
            <a:off x="3187193" y="2191647"/>
            <a:ext cx="5472608" cy="10081121"/>
            <a:chOff x="0" y="0"/>
            <a:chExt cx="5472607" cy="10081120"/>
          </a:xfrm>
        </p:grpSpPr>
        <p:sp>
          <p:nvSpPr>
            <p:cNvPr id="746" name="Shape 746"/>
            <p:cNvSpPr/>
            <p:nvPr/>
          </p:nvSpPr>
          <p:spPr>
            <a:xfrm>
              <a:off x="0" y="-1"/>
              <a:ext cx="5472608" cy="10081122"/>
            </a:xfrm>
            <a:prstGeom prst="rect">
              <a:avLst/>
            </a:prstGeom>
            <a:solidFill>
              <a:srgbClr val="F2F2F2"/>
            </a:solidFill>
            <a:ln w="12700" cap="flat">
              <a:solidFill>
                <a:srgbClr val="FFFFFF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47" name="Shape 747"/>
            <p:cNvSpPr/>
            <p:nvPr/>
          </p:nvSpPr>
          <p:spPr>
            <a:xfrm>
              <a:off x="0" y="-1"/>
              <a:ext cx="5472608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>
              <a:lvl1pPr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0064D2"/>
                  </a:solidFill>
                </a:rPr>
                <a:t>2014</a:t>
              </a:r>
            </a:p>
          </p:txBody>
        </p:sp>
      </p:grpSp>
      <p:grpSp>
        <p:nvGrpSpPr>
          <p:cNvPr id="751" name="Group 751"/>
          <p:cNvGrpSpPr/>
          <p:nvPr/>
        </p:nvGrpSpPr>
        <p:grpSpPr>
          <a:xfrm>
            <a:off x="696843" y="2191647"/>
            <a:ext cx="2448273" cy="10081121"/>
            <a:chOff x="0" y="0"/>
            <a:chExt cx="2448272" cy="10081120"/>
          </a:xfrm>
        </p:grpSpPr>
        <p:sp>
          <p:nvSpPr>
            <p:cNvPr id="749" name="Shape 749"/>
            <p:cNvSpPr/>
            <p:nvPr/>
          </p:nvSpPr>
          <p:spPr>
            <a:xfrm>
              <a:off x="-1" y="-1"/>
              <a:ext cx="2448274" cy="10081122"/>
            </a:xfrm>
            <a:prstGeom prst="rect">
              <a:avLst/>
            </a:prstGeom>
            <a:solidFill>
              <a:srgbClr val="F2F2F2"/>
            </a:solidFill>
            <a:ln w="12700" cap="flat">
              <a:solidFill>
                <a:srgbClr val="FFFFFF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50" name="Shape 750"/>
            <p:cNvSpPr/>
            <p:nvPr/>
          </p:nvSpPr>
          <p:spPr>
            <a:xfrm>
              <a:off x="-1" y="-1"/>
              <a:ext cx="2448274" cy="741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>
              <a:lvl1pPr marL="0" marR="0">
                <a:defRPr sz="3600">
                  <a:solidFill>
                    <a:srgbClr val="0064D2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0064D2"/>
                  </a:solidFill>
                </a:rPr>
                <a:t>2013</a:t>
              </a:r>
            </a:p>
          </p:txBody>
        </p:sp>
      </p:grpSp>
      <p:sp>
        <p:nvSpPr>
          <p:cNvPr id="752" name="Shape 752"/>
          <p:cNvSpPr/>
          <p:nvPr/>
        </p:nvSpPr>
        <p:spPr>
          <a:xfrm>
            <a:off x="2128814" y="2191647"/>
            <a:ext cx="20664029" cy="9656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2400" y="12000"/>
                  <a:pt x="8442" y="5700"/>
                  <a:pt x="18127" y="2700"/>
                </a:cubicBezTo>
                <a:lnTo>
                  <a:pt x="17931" y="0"/>
                </a:lnTo>
                <a:lnTo>
                  <a:pt x="21600" y="4320"/>
                </a:lnTo>
                <a:lnTo>
                  <a:pt x="18714" y="10800"/>
                </a:lnTo>
                <a:lnTo>
                  <a:pt x="18518" y="8100"/>
                </a:lnTo>
                <a:cubicBezTo>
                  <a:pt x="9773" y="9300"/>
                  <a:pt x="3600" y="13800"/>
                  <a:pt x="0" y="21600"/>
                </a:cubicBezTo>
                <a:close/>
              </a:path>
            </a:pathLst>
          </a:custGeom>
          <a:solidFill>
            <a:srgbClr val="D8E6CA"/>
          </a:solidFill>
          <a:ln w="12700">
            <a:miter lim="400000"/>
          </a:ln>
        </p:spPr>
        <p:txBody>
          <a:bodyPr tIns="91439" bIns="91439"/>
          <a:lstStyle/>
          <a:p>
            <a:pPr lvl="0"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53" name="Shape 753"/>
          <p:cNvSpPr/>
          <p:nvPr/>
        </p:nvSpPr>
        <p:spPr>
          <a:xfrm>
            <a:off x="2022364" y="11838431"/>
            <a:ext cx="152261" cy="146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86B817"/>
          </a:solidFill>
          <a:ln w="25400">
            <a:solidFill>
              <a:srgbClr val="FFFFFF"/>
            </a:solidFill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54" name="Shape 754"/>
          <p:cNvSpPr/>
          <p:nvPr/>
        </p:nvSpPr>
        <p:spPr>
          <a:xfrm>
            <a:off x="2166380" y="11696703"/>
            <a:ext cx="215018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0" marR="0" algn="l" defTabSz="1422400">
              <a:spcBef>
                <a:spcPts val="600"/>
              </a:spcBef>
              <a:defRPr b="1" sz="3200">
                <a:solidFill>
                  <a:srgbClr val="595959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95959"/>
                </a:solidFill>
              </a:rPr>
              <a:t>Initial</a:t>
            </a:r>
          </a:p>
        </p:txBody>
      </p:sp>
      <p:sp>
        <p:nvSpPr>
          <p:cNvPr id="755" name="Shape 755"/>
          <p:cNvSpPr/>
          <p:nvPr/>
        </p:nvSpPr>
        <p:spPr>
          <a:xfrm>
            <a:off x="3417329" y="10195073"/>
            <a:ext cx="221993" cy="219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C1C110"/>
          </a:solidFill>
          <a:ln w="25400">
            <a:solidFill>
              <a:srgbClr val="FFFFFF"/>
            </a:solidFill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56" name="Shape 756"/>
          <p:cNvSpPr/>
          <p:nvPr/>
        </p:nvSpPr>
        <p:spPr>
          <a:xfrm>
            <a:off x="3864139" y="10575680"/>
            <a:ext cx="3190138" cy="1865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0" marR="0" algn="l" defTabSz="1600200">
              <a:lnSpc>
                <a:spcPct val="90000"/>
              </a:lnSpc>
              <a:spcBef>
                <a:spcPts val="700"/>
              </a:spcBef>
              <a:defRPr sz="1800">
                <a:uFillTx/>
              </a:defRPr>
            </a:pPr>
            <a:r>
              <a:rPr b="1" sz="3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Prototype for MOLAP</a:t>
            </a:r>
            <a:endParaRPr b="1" sz="36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Basic end to end POC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Shape 757"/>
          <p:cNvSpPr/>
          <p:nvPr/>
        </p:nvSpPr>
        <p:spPr>
          <a:xfrm>
            <a:off x="7147007" y="8485044"/>
            <a:ext cx="3190137" cy="334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0" marR="0" algn="l" defTabSz="1600200">
              <a:lnSpc>
                <a:spcPct val="90000"/>
              </a:lnSpc>
              <a:spcBef>
                <a:spcPts val="700"/>
              </a:spcBef>
              <a:defRPr sz="1800">
                <a:uFillTx/>
              </a:defRPr>
            </a:pPr>
            <a:r>
              <a:rPr b="1" sz="3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MOLAP</a:t>
            </a:r>
            <a:endParaRPr b="1" sz="36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Incremental Refresh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ANSI SQL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ODBC Driver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Web GUI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Tableau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ACL</a:t>
            </a:r>
            <a:endParaRPr b="1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228600" marR="0" indent="-2286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Open Source</a:t>
            </a:r>
          </a:p>
        </p:txBody>
      </p:sp>
      <p:sp>
        <p:nvSpPr>
          <p:cNvPr id="758" name="Shape 758"/>
          <p:cNvSpPr/>
          <p:nvPr/>
        </p:nvSpPr>
        <p:spPr>
          <a:xfrm>
            <a:off x="6918908" y="7541314"/>
            <a:ext cx="443985" cy="4389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C1C110"/>
          </a:solidFill>
          <a:ln w="25400">
            <a:solidFill>
              <a:srgbClr val="FFFFFF"/>
            </a:solidFill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59" name="Shape 759"/>
          <p:cNvSpPr/>
          <p:nvPr/>
        </p:nvSpPr>
        <p:spPr>
          <a:xfrm>
            <a:off x="10780803" y="7360946"/>
            <a:ext cx="3744417" cy="4387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0" marR="0" algn="l" defTabSz="1600200">
              <a:lnSpc>
                <a:spcPct val="90000"/>
              </a:lnSpc>
              <a:spcBef>
                <a:spcPts val="700"/>
              </a:spcBef>
              <a:defRPr sz="1800">
                <a:uFillTx/>
              </a:defRPr>
            </a:pPr>
            <a:r>
              <a:rPr b="1" sz="3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StreamingOLAP</a:t>
            </a:r>
            <a:endParaRPr b="1" sz="36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Streaming OLAP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JDBC Driver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New UI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Excel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SparkSQL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444500" marR="0" indent="-444500" algn="l" defTabSz="1600200">
              <a:lnSpc>
                <a:spcPct val="90000"/>
              </a:lnSpc>
              <a:spcBef>
                <a:spcPts val="500"/>
              </a:spcBef>
              <a:buClr>
                <a:srgbClr val="595959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… more</a:t>
            </a:r>
            <a:endParaRPr b="1"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 defTabSz="1600200">
              <a:lnSpc>
                <a:spcPct val="90000"/>
              </a:lnSpc>
              <a:spcBef>
                <a:spcPts val="700"/>
              </a:spcBef>
              <a:defRPr sz="1800">
                <a:uFillTx/>
              </a:defRPr>
            </a:pP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Shape 760"/>
          <p:cNvSpPr/>
          <p:nvPr/>
        </p:nvSpPr>
        <p:spPr>
          <a:xfrm>
            <a:off x="10542080" y="5883023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CB8F09"/>
          </a:solidFill>
          <a:ln w="25400">
            <a:solidFill>
              <a:srgbClr val="FFFFFF"/>
            </a:solidFill>
          </a:ln>
          <a:effectLst>
            <a:outerShdw sx="100000" sy="100000" kx="0" ky="0" algn="b" rotWithShape="0" blurRad="76200" dist="38100" dir="5400000">
              <a:srgbClr val="000000">
                <a:alpha val="38000"/>
              </a:srgbClr>
            </a:outerShdw>
          </a:effectLst>
        </p:spPr>
        <p:txBody>
          <a:bodyPr tIns="91439" bIns="91439"/>
          <a:lstStyle/>
          <a:p>
            <a:pPr lvl="0" marL="0" marR="0" algn="l">
              <a:defRPr sz="3600">
                <a:uFillTx/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763" name="Group 763"/>
          <p:cNvGrpSpPr/>
          <p:nvPr/>
        </p:nvGrpSpPr>
        <p:grpSpPr>
          <a:xfrm>
            <a:off x="21573345" y="3178605"/>
            <a:ext cx="1763269" cy="2518852"/>
            <a:chOff x="0" y="0"/>
            <a:chExt cx="1763267" cy="2518851"/>
          </a:xfrm>
        </p:grpSpPr>
        <p:sp>
          <p:nvSpPr>
            <p:cNvPr id="761" name="Shape 761"/>
            <p:cNvSpPr/>
            <p:nvPr/>
          </p:nvSpPr>
          <p:spPr>
            <a:xfrm>
              <a:off x="84008" y="1960051"/>
              <a:ext cx="1595251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marL="0" marR="0" defTabSz="1600200">
                <a:lnSpc>
                  <a:spcPct val="90000"/>
                </a:lnSpc>
                <a:spcBef>
                  <a:spcPts val="700"/>
                </a:spcBef>
                <a:defRPr b="1" sz="3600">
                  <a:solidFill>
                    <a:srgbClr val="595959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3600">
                  <a:solidFill>
                    <a:srgbClr val="595959"/>
                  </a:solidFill>
                </a:rPr>
                <a:t>TBD</a:t>
              </a:r>
            </a:p>
          </p:txBody>
        </p:sp>
        <p:sp>
          <p:nvSpPr>
            <p:cNvPr id="762" name="Shape 762"/>
            <p:cNvSpPr/>
            <p:nvPr/>
          </p:nvSpPr>
          <p:spPr>
            <a:xfrm>
              <a:off x="0" y="0"/>
              <a:ext cx="1763268" cy="1755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B61801"/>
            </a:solidFill>
            <a:ln w="25400" cap="flat">
              <a:solidFill>
                <a:srgbClr val="FFFFFF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sp>
        <p:nvSpPr>
          <p:cNvPr id="764" name="Shape 764"/>
          <p:cNvSpPr/>
          <p:nvPr/>
        </p:nvSpPr>
        <p:spPr>
          <a:xfrm>
            <a:off x="870236" y="11264655"/>
            <a:ext cx="172819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Sep, 2013</a:t>
            </a:r>
          </a:p>
        </p:txBody>
      </p:sp>
      <p:sp>
        <p:nvSpPr>
          <p:cNvPr id="765" name="Shape 765"/>
          <p:cNvSpPr/>
          <p:nvPr/>
        </p:nvSpPr>
        <p:spPr>
          <a:xfrm>
            <a:off x="2377377" y="9483966"/>
            <a:ext cx="172819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Jan, 2014</a:t>
            </a:r>
          </a:p>
        </p:txBody>
      </p:sp>
      <p:sp>
        <p:nvSpPr>
          <p:cNvPr id="766" name="Shape 766"/>
          <p:cNvSpPr/>
          <p:nvPr/>
        </p:nvSpPr>
        <p:spPr>
          <a:xfrm>
            <a:off x="5827107" y="6614159"/>
            <a:ext cx="172819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0" marR="0" algn="l">
              <a:defRPr sz="1800">
                <a:uFillTx/>
              </a:defRPr>
            </a:pPr>
            <a:r>
              <a:rPr sz="2000">
                <a:latin typeface="Calibri"/>
                <a:ea typeface="Calibri"/>
                <a:cs typeface="Calibri"/>
                <a:sym typeface="Calibri"/>
              </a:rPr>
              <a:t>Oct</a:t>
            </a:r>
            <a:r>
              <a:rPr sz="2000">
                <a:latin typeface="Calibri"/>
                <a:ea typeface="Calibri"/>
                <a:cs typeface="Calibri"/>
                <a:sym typeface="Calibri"/>
              </a:rPr>
              <a:t>, 2014</a:t>
            </a:r>
          </a:p>
        </p:txBody>
      </p:sp>
      <p:sp>
        <p:nvSpPr>
          <p:cNvPr id="767" name="Shape 767"/>
          <p:cNvSpPr/>
          <p:nvPr/>
        </p:nvSpPr>
        <p:spPr>
          <a:xfrm>
            <a:off x="9558108" y="4930376"/>
            <a:ext cx="1728193" cy="48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l">
              <a:defRPr sz="2000"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H1, 2015</a:t>
            </a:r>
          </a:p>
        </p:txBody>
      </p:sp>
      <p:grpSp>
        <p:nvGrpSpPr>
          <p:cNvPr id="770" name="Group 770"/>
          <p:cNvGrpSpPr/>
          <p:nvPr/>
        </p:nvGrpSpPr>
        <p:grpSpPr>
          <a:xfrm>
            <a:off x="13782786" y="4972406"/>
            <a:ext cx="4428375" cy="5026709"/>
            <a:chOff x="0" y="0"/>
            <a:chExt cx="4428373" cy="5026708"/>
          </a:xfrm>
        </p:grpSpPr>
        <p:sp>
          <p:nvSpPr>
            <p:cNvPr id="768" name="Shape 768"/>
            <p:cNvSpPr/>
            <p:nvPr/>
          </p:nvSpPr>
          <p:spPr>
            <a:xfrm>
              <a:off x="827973" y="1684322"/>
              <a:ext cx="3600401" cy="3342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marL="0" marR="0" algn="l" defTabSz="1600200">
                <a:lnSpc>
                  <a:spcPct val="90000"/>
                </a:lnSpc>
                <a:spcBef>
                  <a:spcPts val="700"/>
                </a:spcBef>
                <a:defRPr sz="1800">
                  <a:uFillTx/>
                </a:defRPr>
              </a:pPr>
              <a:r>
                <a:rPr b="1" sz="36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HybridOLAP</a:t>
              </a:r>
              <a:endParaRPr b="1" sz="3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Lambda Arch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Automation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Capacity Management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Spark 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… more</a:t>
              </a:r>
            </a:p>
          </p:txBody>
        </p:sp>
        <p:sp>
          <p:nvSpPr>
            <p:cNvPr id="769" name="Shape 769"/>
            <p:cNvSpPr/>
            <p:nvPr/>
          </p:nvSpPr>
          <p:spPr>
            <a:xfrm>
              <a:off x="-1" y="-1"/>
              <a:ext cx="931630" cy="904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77505"/>
            </a:solidFill>
            <a:ln w="25400" cap="flat">
              <a:solidFill>
                <a:srgbClr val="FFFFFF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3600">
                  <a:solidFill>
                    <a:srgbClr val="150000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grpSp>
        <p:nvGrpSpPr>
          <p:cNvPr id="773" name="Group 773"/>
          <p:cNvGrpSpPr/>
          <p:nvPr/>
        </p:nvGrpSpPr>
        <p:grpSpPr>
          <a:xfrm>
            <a:off x="18087551" y="4034935"/>
            <a:ext cx="4131072" cy="4700342"/>
            <a:chOff x="0" y="0"/>
            <a:chExt cx="4131070" cy="4700340"/>
          </a:xfrm>
        </p:grpSpPr>
        <p:sp>
          <p:nvSpPr>
            <p:cNvPr id="771" name="Shape 771"/>
            <p:cNvSpPr/>
            <p:nvPr/>
          </p:nvSpPr>
          <p:spPr>
            <a:xfrm>
              <a:off x="0" y="0"/>
              <a:ext cx="1166028" cy="1170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B04202"/>
            </a:solidFill>
            <a:ln w="25400" cap="flat">
              <a:solidFill>
                <a:srgbClr val="FFFFFF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8000"/>
                </a:srgbClr>
              </a:outerShdw>
            </a:effec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3600"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72" name="Shape 772"/>
            <p:cNvSpPr/>
            <p:nvPr/>
          </p:nvSpPr>
          <p:spPr>
            <a:xfrm>
              <a:off x="530670" y="1854016"/>
              <a:ext cx="3600401" cy="28463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marL="0" marR="0" algn="l" defTabSz="1600200">
                <a:lnSpc>
                  <a:spcPct val="90000"/>
                </a:lnSpc>
                <a:spcBef>
                  <a:spcPts val="500"/>
                </a:spcBef>
                <a:defRPr sz="1800">
                  <a:uFillTx/>
                </a:defRPr>
              </a:pPr>
              <a:r>
                <a:rPr b="1" sz="36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Next Gen</a:t>
              </a:r>
              <a:endParaRPr b="1" sz="3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Adv OLAP Functions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In-Memory Analysis (TBD)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Mobile (TBD)</a:t>
              </a:r>
              <a:endParaRPr b="1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lvl="0" marL="444500" marR="0" indent="-444500" algn="l" defTabSz="1600200">
                <a:lnSpc>
                  <a:spcPct val="90000"/>
                </a:lnSpc>
                <a:spcBef>
                  <a:spcPts val="500"/>
                </a:spcBef>
                <a:buClr>
                  <a:srgbClr val="595959"/>
                </a:buClr>
                <a:buSzPct val="100000"/>
                <a:buFont typeface="Arial"/>
                <a:buChar char="•"/>
                <a:defRPr sz="1800">
                  <a:uFillTx/>
                </a:defRPr>
              </a:pPr>
              <a:r>
                <a:rPr b="1" sz="2800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… more</a:t>
              </a:r>
            </a:p>
          </p:txBody>
        </p:sp>
      </p:grp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6" dur="5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nodeType="afterEffect" presetClass="entr" presetSubtype="0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500"/>
                                        <p:tgtEl>
                                          <p:spTgt spid="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0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5" dur="5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nodeType="afterEffect" presetClass="entr" presetSubtype="0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9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nodeType="afterEffect" presetClass="entr" presetSubtype="0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3"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presetClass="entr" presetSubtype="0" presetID="10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8" dur="5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nodeType="afterEffect" presetClass="entr" presetSubtype="0" presetID="10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2" dur="5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nodeType="afterEffect" presetClass="entr" presetSubtype="0" presetID="10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6" dur="5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presetClass="entr" presetSubtype="0" presetID="10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1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nodeType="afterEffect" presetClass="entr" presetSubtype="0" presetID="10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5" dur="5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nodeType="afterEffect" presetClass="entr" presetSubtype="0" presetID="10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9" dur="5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presetClass="entr" presetSubtype="0" presetID="10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4"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presetClass="entr" presetSubtype="0" presetID="10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9" dur="10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nodeType="clickEffect" presetClass="entr" presetSubtype="0" presetID="10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4" dur="10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53" grpId="2"/>
      <p:bldP build="whole" bldLvl="1" animBg="1" rev="0" advAuto="0" spid="764" grpId="4"/>
      <p:bldP build="whole" bldLvl="1" animBg="1" rev="0" advAuto="0" spid="760" grpId="11"/>
      <p:bldP build="whole" bldLvl="1" animBg="1" rev="0" advAuto="0" spid="755" grpId="5"/>
      <p:bldP build="whole" bldLvl="1" animBg="1" rev="0" advAuto="0" spid="757" grpId="9"/>
      <p:bldP build="whole" bldLvl="1" animBg="1" rev="0" advAuto="0" spid="754" grpId="3"/>
      <p:bldP build="whole" bldLvl="1" animBg="1" rev="0" advAuto="0" spid="767" grpId="13"/>
      <p:bldP build="whole" bldLvl="1" animBg="1" rev="0" advAuto="0" spid="770" grpId="14"/>
      <p:bldP build="whole" bldLvl="1" animBg="1" rev="0" advAuto="0" spid="756" grpId="6"/>
      <p:bldP build="whole" bldLvl="1" animBg="1" rev="0" advAuto="0" spid="752" grpId="1"/>
      <p:bldP build="whole" bldLvl="1" animBg="1" rev="0" advAuto="0" spid="773" grpId="15"/>
      <p:bldP build="whole" bldLvl="1" animBg="1" rev="0" advAuto="0" spid="763" grpId="16"/>
      <p:bldP build="whole" bldLvl="1" animBg="1" rev="0" advAuto="0" spid="758" grpId="8"/>
      <p:bldP build="whole" bldLvl="1" animBg="1" rev="0" advAuto="0" spid="766" grpId="10"/>
      <p:bldP build="whole" bldLvl="1" animBg="1" rev="0" advAuto="0" spid="765" grpId="7"/>
      <p:bldP build="whole" bldLvl="1" animBg="1" rev="0" advAuto="0" spid="759" grpId="12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Shape 7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Kylin Ecosystem</a:t>
            </a:r>
          </a:p>
        </p:txBody>
      </p:sp>
      <p:sp>
        <p:nvSpPr>
          <p:cNvPr id="776" name="Shape 776"/>
          <p:cNvSpPr/>
          <p:nvPr>
            <p:ph type="body" idx="1"/>
          </p:nvPr>
        </p:nvSpPr>
        <p:spPr>
          <a:xfrm>
            <a:off x="1115901" y="3013446"/>
            <a:ext cx="11693030" cy="9093321"/>
          </a:xfrm>
          <a:prstGeom prst="rect">
            <a:avLst/>
          </a:prstGeom>
        </p:spPr>
        <p:txBody>
          <a:bodyPr/>
          <a:lstStyle/>
          <a:p>
            <a:pPr lvl="0" marL="685800" indent="-685800">
              <a:lnSpc>
                <a:spcPct val="150000"/>
              </a:lnSpc>
              <a:spcBef>
                <a:spcPts val="400"/>
              </a:spcBef>
              <a:buClr>
                <a:srgbClr val="0064D2"/>
              </a:buClr>
              <a:buSzPct val="60000"/>
              <a:buChar char="■"/>
              <a:defRPr sz="1800">
                <a:uFillTx/>
              </a:defRPr>
            </a:pPr>
            <a:r>
              <a:rPr b="1" sz="5200">
                <a:uFill>
                  <a:solidFill/>
                </a:uFill>
              </a:rPr>
              <a:t>Kylin Core</a:t>
            </a:r>
            <a:endParaRPr b="1" sz="5200">
              <a:uFill>
                <a:solidFill/>
              </a:uFill>
            </a:endParaRPr>
          </a:p>
          <a:p>
            <a:pPr lvl="1" marL="838200" indent="-381000">
              <a:lnSpc>
                <a:spcPct val="150000"/>
              </a:lnSpc>
              <a:spcBef>
                <a:spcPts val="200"/>
              </a:spcBef>
              <a:buClr>
                <a:srgbClr val="0064D2"/>
              </a:buClr>
              <a:buSzPct val="60000"/>
              <a:buFont typeface="Wingdings"/>
              <a:buChar char="■"/>
              <a:defRPr sz="1800">
                <a:uFillTx/>
              </a:defRPr>
            </a:pPr>
            <a:r>
              <a:rPr sz="3200">
                <a:uFill>
                  <a:solidFill/>
                </a:uFill>
              </a:rPr>
              <a:t>Fundamental framework of Kylin OLAP Engine</a:t>
            </a:r>
            <a:endParaRPr sz="3200">
              <a:uFill>
                <a:solidFill/>
              </a:uFill>
            </a:endParaRPr>
          </a:p>
          <a:p>
            <a:pPr lvl="0" marL="685800" indent="-685800">
              <a:lnSpc>
                <a:spcPct val="150000"/>
              </a:lnSpc>
              <a:spcBef>
                <a:spcPts val="400"/>
              </a:spcBef>
              <a:buClr>
                <a:srgbClr val="0064D2"/>
              </a:buClr>
              <a:buSzPct val="60000"/>
              <a:buChar char="■"/>
              <a:defRPr sz="1800">
                <a:uFillTx/>
              </a:defRPr>
            </a:pPr>
            <a:r>
              <a:rPr b="1" sz="5200">
                <a:uFill>
                  <a:solidFill/>
                </a:uFill>
              </a:rPr>
              <a:t>Extension</a:t>
            </a:r>
            <a:endParaRPr b="1" sz="5200">
              <a:uFill>
                <a:solidFill/>
              </a:uFill>
            </a:endParaRPr>
          </a:p>
          <a:p>
            <a:pPr lvl="1" marL="838200" indent="-381000">
              <a:lnSpc>
                <a:spcPct val="150000"/>
              </a:lnSpc>
              <a:spcBef>
                <a:spcPts val="200"/>
              </a:spcBef>
              <a:buClr>
                <a:srgbClr val="0064D2"/>
              </a:buClr>
              <a:buSzPct val="60000"/>
              <a:buFont typeface="Wingdings"/>
              <a:buChar char="■"/>
              <a:defRPr sz="1800">
                <a:uFillTx/>
              </a:defRPr>
            </a:pPr>
            <a:r>
              <a:rPr sz="3200">
                <a:uFill>
                  <a:solidFill/>
                </a:uFill>
              </a:rPr>
              <a:t>Plugins to support for additional functions and features</a:t>
            </a:r>
            <a:endParaRPr sz="3200">
              <a:uFill>
                <a:solidFill/>
              </a:uFill>
            </a:endParaRPr>
          </a:p>
          <a:p>
            <a:pPr lvl="0" marL="685800" indent="-685800">
              <a:lnSpc>
                <a:spcPct val="150000"/>
              </a:lnSpc>
              <a:spcBef>
                <a:spcPts val="400"/>
              </a:spcBef>
              <a:buClr>
                <a:srgbClr val="0064D2"/>
              </a:buClr>
              <a:buSzPct val="60000"/>
              <a:buChar char="■"/>
              <a:defRPr sz="1800">
                <a:uFillTx/>
              </a:defRPr>
            </a:pPr>
            <a:r>
              <a:rPr b="1" sz="5000">
                <a:uFill>
                  <a:solidFill/>
                </a:uFill>
              </a:rPr>
              <a:t>Integration</a:t>
            </a:r>
            <a:endParaRPr b="1" sz="5000">
              <a:uFill>
                <a:solidFill/>
              </a:uFill>
            </a:endParaRPr>
          </a:p>
          <a:p>
            <a:pPr lvl="1" marL="838200" indent="-381000">
              <a:lnSpc>
                <a:spcPct val="150000"/>
              </a:lnSpc>
              <a:spcBef>
                <a:spcPts val="200"/>
              </a:spcBef>
              <a:buClr>
                <a:srgbClr val="0064D2"/>
              </a:buClr>
              <a:buSzPct val="60000"/>
              <a:buFont typeface="Wingdings"/>
              <a:buChar char="■"/>
              <a:defRPr sz="1800">
                <a:uFillTx/>
              </a:defRPr>
            </a:pPr>
            <a:r>
              <a:rPr sz="3200">
                <a:uFill>
                  <a:solidFill/>
                </a:uFill>
              </a:rPr>
              <a:t>Lifecycle Management Support to integrate with other applications</a:t>
            </a:r>
            <a:endParaRPr sz="3200">
              <a:uFill>
                <a:solidFill/>
              </a:uFill>
            </a:endParaRPr>
          </a:p>
          <a:p>
            <a:pPr lvl="0" marL="685800" indent="-685800">
              <a:lnSpc>
                <a:spcPct val="150000"/>
              </a:lnSpc>
              <a:spcBef>
                <a:spcPts val="400"/>
              </a:spcBef>
              <a:buClr>
                <a:srgbClr val="0064D2"/>
              </a:buClr>
              <a:buSzPct val="60000"/>
              <a:buChar char="■"/>
              <a:defRPr sz="1800">
                <a:uFillTx/>
              </a:defRPr>
            </a:pPr>
            <a:r>
              <a:rPr b="1" sz="5000">
                <a:uFill>
                  <a:solidFill/>
                </a:uFill>
              </a:rPr>
              <a:t>Interface</a:t>
            </a:r>
            <a:endParaRPr b="1" sz="5000">
              <a:uFill>
                <a:solidFill/>
              </a:uFill>
            </a:endParaRPr>
          </a:p>
          <a:p>
            <a:pPr lvl="1" marL="838200" indent="-381000">
              <a:lnSpc>
                <a:spcPct val="150000"/>
              </a:lnSpc>
              <a:spcBef>
                <a:spcPts val="200"/>
              </a:spcBef>
              <a:buClr>
                <a:srgbClr val="0064D2"/>
              </a:buClr>
              <a:buSzPct val="60000"/>
              <a:buFont typeface="Wingdings"/>
              <a:buChar char="■"/>
              <a:defRPr sz="1800">
                <a:uFillTx/>
              </a:defRPr>
            </a:pPr>
            <a:r>
              <a:rPr sz="3200">
                <a:uFill>
                  <a:solidFill/>
                </a:uFill>
              </a:rPr>
              <a:t>Allows for third party users to build more features via user-interface atop Kylin core</a:t>
            </a:r>
          </a:p>
        </p:txBody>
      </p:sp>
      <p:grpSp>
        <p:nvGrpSpPr>
          <p:cNvPr id="786" name="Group 786"/>
          <p:cNvGrpSpPr/>
          <p:nvPr/>
        </p:nvGrpSpPr>
        <p:grpSpPr>
          <a:xfrm>
            <a:off x="13763240" y="1946732"/>
            <a:ext cx="10084309" cy="10088776"/>
            <a:chOff x="0" y="0"/>
            <a:chExt cx="10084308" cy="10088774"/>
          </a:xfrm>
        </p:grpSpPr>
        <p:sp>
          <p:nvSpPr>
            <p:cNvPr id="777" name="Shape 777"/>
            <p:cNvSpPr/>
            <p:nvPr/>
          </p:nvSpPr>
          <p:spPr>
            <a:xfrm>
              <a:off x="0" y="0"/>
              <a:ext cx="10084309" cy="1008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4BA1FF"/>
            </a:solidFill>
            <a:ln w="12700" cap="flat">
              <a:solidFill>
                <a:srgbClr val="87C0FF"/>
              </a:solidFill>
              <a:prstDash val="solid"/>
              <a:bevel/>
            </a:ln>
            <a:effectLst>
              <a:outerShdw sx="100000" sy="100000" kx="0" ky="0" algn="b" rotWithShape="0" blurRad="76200" dist="38100" dir="5400000">
                <a:srgbClr val="000000">
                  <a:alpha val="35000"/>
                </a:srgbClr>
              </a:outerShdw>
            </a:effectLst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marL="0" marR="0">
                <a:defRPr sz="3600">
                  <a:solidFill>
                    <a:srgbClr val="FFFFFF"/>
                  </a:solidFill>
                  <a:uFillTx/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pic>
          <p:nvPicPr>
            <p:cNvPr id="778" name="image46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998037" y="3226572"/>
              <a:ext cx="4132248" cy="4132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9" name="Shape 779"/>
            <p:cNvSpPr/>
            <p:nvPr/>
          </p:nvSpPr>
          <p:spPr>
            <a:xfrm>
              <a:off x="3270586" y="4633330"/>
              <a:ext cx="3543137" cy="1470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>
                <a:defRPr sz="1800">
                  <a:uFillTx/>
                </a:defRPr>
              </a:pPr>
              <a:r>
                <a:rPr sz="48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Kylin OLAP</a:t>
              </a:r>
              <a:endParaRPr sz="48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0" marR="0">
                <a:defRPr sz="1800">
                  <a:uFillTx/>
                </a:defRPr>
              </a:pPr>
              <a:r>
                <a:rPr sz="48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Core</a:t>
              </a:r>
            </a:p>
          </p:txBody>
        </p:sp>
        <p:sp>
          <p:nvSpPr>
            <p:cNvPr id="780" name="Shape 780"/>
            <p:cNvSpPr/>
            <p:nvPr/>
          </p:nvSpPr>
          <p:spPr>
            <a:xfrm flipV="1">
              <a:off x="5042154" y="-1"/>
              <a:ext cx="1" cy="3270588"/>
            </a:xfrm>
            <a:prstGeom prst="line">
              <a:avLst/>
            </a:prstGeom>
            <a:noFill/>
            <a:ln w="50800" cap="flat">
              <a:solidFill>
                <a:srgbClr val="D4F293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781" name="Shape 781"/>
            <p:cNvSpPr/>
            <p:nvPr/>
          </p:nvSpPr>
          <p:spPr>
            <a:xfrm flipH="1" flipV="1">
              <a:off x="6813722" y="6268623"/>
              <a:ext cx="2316667" cy="1635295"/>
            </a:xfrm>
            <a:prstGeom prst="line">
              <a:avLst/>
            </a:prstGeom>
            <a:noFill/>
            <a:ln w="50800" cap="flat">
              <a:solidFill>
                <a:srgbClr val="D4F293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782" name="Shape 782"/>
            <p:cNvSpPr/>
            <p:nvPr/>
          </p:nvSpPr>
          <p:spPr>
            <a:xfrm flipV="1">
              <a:off x="1090195" y="6404900"/>
              <a:ext cx="2316666" cy="1635292"/>
            </a:xfrm>
            <a:prstGeom prst="line">
              <a:avLst/>
            </a:prstGeom>
            <a:noFill/>
            <a:ln w="50800" cap="flat">
              <a:solidFill>
                <a:srgbClr val="D4F293"/>
              </a:solidFill>
              <a:prstDash val="solid"/>
              <a:bevel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 defTabSz="457200">
                <a:defRPr sz="24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783" name="Shape 783"/>
            <p:cNvSpPr/>
            <p:nvPr/>
          </p:nvSpPr>
          <p:spPr>
            <a:xfrm>
              <a:off x="6813722" y="2316665"/>
              <a:ext cx="3134313" cy="22520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40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Extension</a:t>
              </a:r>
              <a:endParaRPr sz="40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Security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Redis Storage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Spark Engine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Docker</a:t>
              </a:r>
            </a:p>
          </p:txBody>
        </p:sp>
        <p:sp>
          <p:nvSpPr>
            <p:cNvPr id="784" name="Shape 784"/>
            <p:cNvSpPr/>
            <p:nvPr/>
          </p:nvSpPr>
          <p:spPr>
            <a:xfrm>
              <a:off x="3543135" y="7559930"/>
              <a:ext cx="4360783" cy="2252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40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Interface</a:t>
              </a:r>
              <a:endParaRPr sz="40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Web Console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Zeppelin Interpreter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Ambari/Hue Plugin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681372" y="2316665"/>
              <a:ext cx="3270587" cy="22520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/>
            <a:p>
              <a:pPr lvl="0" marL="0" marR="0" algn="l">
                <a:defRPr sz="1800">
                  <a:uFillTx/>
                </a:defRPr>
              </a:pPr>
              <a:r>
                <a:rPr sz="40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Integration</a:t>
              </a:r>
              <a:endParaRPr sz="40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ODBC Driver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ETL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Drill</a:t>
              </a:r>
              <a:endParaRPr sz="260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endParaRPr>
            </a:p>
            <a:p>
              <a:pPr lvl="0" marL="444499" marR="0" indent="-444499" algn="l">
                <a:buClr>
                  <a:srgbClr val="FFFFFF"/>
                </a:buClr>
                <a:buSzPct val="100000"/>
                <a:buFont typeface="Wingdings"/>
                <a:buChar char="à"/>
                <a:defRPr sz="1800">
                  <a:uFillTx/>
                </a:defRPr>
              </a:pPr>
              <a:r>
                <a:rPr sz="2600">
                  <a:solidFill>
                    <a:srgbClr val="FFFFFF"/>
                  </a:solidFill>
                  <a:latin typeface="Microsoft Sans Serif"/>
                  <a:ea typeface="Microsoft Sans Serif"/>
                  <a:cs typeface="Microsoft Sans Serif"/>
                  <a:sym typeface="Microsoft Sans Serif"/>
                </a:rPr>
                <a:t>SparkSQL</a:t>
              </a:r>
            </a:p>
          </p:txBody>
        </p:sp>
      </p:grpSp>
    </p:spTree>
  </p:cSld>
  <p:clrMapOvr>
    <a:masterClrMapping/>
  </p:clrMapOvr>
  <p:transition spd="slow" advClick="1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" name="image49.png" descr="Screenshot 2014-12-30 14.28.40.png"/>
          <p:cNvPicPr/>
          <p:nvPr/>
        </p:nvPicPr>
        <p:blipFill>
          <a:blip r:embed="rId2">
            <a:extLst/>
          </a:blip>
          <a:srcRect l="744" t="12799" r="0" b="12239"/>
          <a:stretch>
            <a:fillRect/>
          </a:stretch>
        </p:blipFill>
        <p:spPr>
          <a:xfrm>
            <a:off x="-51477" y="-42003"/>
            <a:ext cx="24478267" cy="13800006"/>
          </a:xfrm>
          <a:prstGeom prst="rect">
            <a:avLst/>
          </a:prstGeom>
          <a:ln w="12700">
            <a:miter lim="400000"/>
          </a:ln>
        </p:spPr>
      </p:pic>
      <p:sp>
        <p:nvSpPr>
          <p:cNvPr id="789" name="Shape 789"/>
          <p:cNvSpPr/>
          <p:nvPr/>
        </p:nvSpPr>
        <p:spPr>
          <a:xfrm>
            <a:off x="1842589" y="-31381"/>
            <a:ext cx="20698821" cy="328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lvl="0" marL="0" marR="0" algn="l">
              <a:defRPr sz="1800">
                <a:uFillTx/>
              </a:defRPr>
            </a:pPr>
            <a:r>
              <a:rPr sz="10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If you want to go fast, go alone.</a:t>
            </a:r>
            <a:endParaRPr sz="10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L="0" marR="0" algn="l">
              <a:defRPr sz="1800">
                <a:uFillTx/>
              </a:defRPr>
            </a:pPr>
            <a:r>
              <a:rPr sz="10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If you want to go far, go together.</a:t>
            </a:r>
          </a:p>
        </p:txBody>
      </p:sp>
      <p:sp>
        <p:nvSpPr>
          <p:cNvPr id="790" name="Shape 790"/>
          <p:cNvSpPr/>
          <p:nvPr/>
        </p:nvSpPr>
        <p:spPr>
          <a:xfrm>
            <a:off x="16326133" y="3639869"/>
            <a:ext cx="6048673" cy="74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>
              <a:defRPr sz="3600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--African Proverb</a:t>
            </a:r>
          </a:p>
        </p:txBody>
      </p:sp>
      <p:sp>
        <p:nvSpPr>
          <p:cNvPr id="791" name="Shape 791"/>
          <p:cNvSpPr/>
          <p:nvPr/>
        </p:nvSpPr>
        <p:spPr>
          <a:xfrm>
            <a:off x="692780" y="3099829"/>
            <a:ext cx="10690157" cy="1046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marL="0" marR="0" algn="r">
              <a:defRPr sz="5600" u="sng">
                <a:solidFill>
                  <a:srgbClr val="FFFFFF"/>
                </a:solidFill>
                <a:uFillTx/>
                <a:latin typeface="Calibri"/>
                <a:ea typeface="Calibri"/>
                <a:cs typeface="Calibri"/>
                <a:sym typeface="Calibri"/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5600" u="sng"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dev@kylin.incubator.apache.org</a:t>
            </a:r>
          </a:p>
        </p:txBody>
      </p:sp>
    </p:spTree>
  </p:cSld>
  <p:clrMapOvr>
    <a:masterClrMapping/>
  </p:clrMapOvr>
  <p:transition spd="slow" advClick="1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About Kylin</a:t>
            </a:r>
          </a:p>
        </p:txBody>
      </p:sp>
      <p:sp>
        <p:nvSpPr>
          <p:cNvPr id="144" name="Shape 144"/>
          <p:cNvSpPr/>
          <p:nvPr>
            <p:ph type="body" idx="1"/>
          </p:nvPr>
        </p:nvSpPr>
        <p:spPr>
          <a:xfrm>
            <a:off x="2308225" y="3381375"/>
            <a:ext cx="23120350" cy="9761141"/>
          </a:xfrm>
          <a:prstGeom prst="rect">
            <a:avLst/>
          </a:prstGeom>
        </p:spPr>
        <p:txBody>
          <a:bodyPr/>
          <a:lstStyle/>
          <a:p>
            <a:pPr lvl="0" marL="342899" indent="-342899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uFill>
                  <a:solidFill/>
                </a:u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sz="6300">
                <a:uFill>
                  <a:solidFill/>
                </a:uFill>
                <a:latin typeface="Verdana"/>
                <a:ea typeface="Verdana"/>
                <a:cs typeface="Verdana"/>
                <a:sym typeface="Verdana"/>
              </a:rPr>
              <a:t>Kylin Site: </a:t>
            </a:r>
            <a:endParaRPr sz="6300">
              <a:uFill>
                <a:solidFill/>
              </a:uFill>
              <a:latin typeface="Verdana"/>
              <a:ea typeface="Verdana"/>
              <a:cs typeface="Verdana"/>
              <a:sym typeface="Verdana"/>
            </a:endParaRPr>
          </a:p>
          <a:p>
            <a:pPr lvl="2" marL="1090612" indent="-214312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ea typeface="Calibri"/>
                <a:cs typeface="Calibri"/>
                <a:sym typeface="Calibri"/>
                <a:hlinkClick r:id="rId2" invalidUrl="" action="" tgtFrame="" tooltip="" history="1" highlightClick="0" endSnd="0"/>
              </a:rPr>
              <a:t>http://kylin.io</a:t>
            </a:r>
            <a:r>
              <a:rPr sz="6300">
                <a:uFill>
                  <a:solidFill/>
                </a:uFill>
                <a:latin typeface="Verdana"/>
                <a:ea typeface="Verdana"/>
                <a:cs typeface="Verdana"/>
                <a:sym typeface="Verdana"/>
              </a:rPr>
              <a:t>  </a:t>
            </a:r>
            <a:endParaRPr sz="6300">
              <a:uFill>
                <a:solidFill/>
              </a:uFill>
              <a:latin typeface="Verdana"/>
              <a:ea typeface="Verdana"/>
              <a:cs typeface="Verdana"/>
              <a:sym typeface="Verdana"/>
            </a:endParaRPr>
          </a:p>
          <a:p>
            <a:pPr lvl="1" marL="704850" indent="-285750" defTabSz="457200">
              <a:spcBef>
                <a:spcPts val="500"/>
              </a:spcBef>
              <a:defRPr sz="1800">
                <a:uFillTx/>
              </a:defRPr>
            </a:pPr>
            <a:endParaRPr sz="6300">
              <a:uFill>
                <a:solidFill/>
              </a:uFill>
              <a:latin typeface="Calibri"/>
              <a:ea typeface="Calibri"/>
              <a:cs typeface="Calibri"/>
              <a:sym typeface="Calibri"/>
            </a:endParaRPr>
          </a:p>
          <a:p>
            <a:pPr lvl="0" marL="342899" indent="-342899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uFill>
                  <a:solidFill/>
                </a:u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sz="6300">
                <a:uFill>
                  <a:solidFill/>
                </a:uFill>
                <a:latin typeface="Verdana"/>
                <a:ea typeface="Verdana"/>
                <a:cs typeface="Verdana"/>
                <a:sym typeface="Verdana"/>
              </a:rPr>
              <a:t>Twitter/微博:</a:t>
            </a:r>
            <a:endParaRPr sz="6300">
              <a:uFill>
                <a:solidFill/>
              </a:uFill>
              <a:latin typeface="Verdana"/>
              <a:ea typeface="Verdana"/>
              <a:cs typeface="Verdana"/>
              <a:sym typeface="Verdana"/>
            </a:endParaRPr>
          </a:p>
          <a:p>
            <a:pPr lvl="2" marL="1162050" indent="-285750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Verdana"/>
                <a:ea typeface="Verdana"/>
                <a:cs typeface="Verdana"/>
                <a:sym typeface="Verdana"/>
                <a:hlinkClick r:id="rId3" invalidUrl="" action="" tgtFrame="" tooltip="" history="1" highlightClick="0" endSnd="0"/>
              </a:rPr>
              <a:t>@ApacheKylin</a:t>
            </a:r>
            <a:endParaRPr sz="6300">
              <a:uFill>
                <a:solidFill/>
              </a:uFill>
              <a:latin typeface="Calibri"/>
              <a:ea typeface="Calibri"/>
              <a:cs typeface="Calibri"/>
              <a:sym typeface="Calibri"/>
            </a:endParaRPr>
          </a:p>
          <a:p>
            <a:pPr lvl="1" marL="704850" indent="-285750" defTabSz="457200">
              <a:spcBef>
                <a:spcPts val="500"/>
              </a:spcBef>
              <a:defRPr sz="1800">
                <a:uFillTx/>
              </a:defRPr>
            </a:pPr>
            <a:endParaRPr sz="6300">
              <a:uFill>
                <a:solidFill/>
              </a:uFill>
              <a:latin typeface="Calibri"/>
              <a:ea typeface="Calibri"/>
              <a:cs typeface="Calibri"/>
              <a:sym typeface="Calibri"/>
            </a:endParaRPr>
          </a:p>
          <a:p>
            <a:pPr lvl="0" marL="342899" indent="-342899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uFill>
                  <a:solidFill/>
                </a:u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sz="6300">
                <a:uFill>
                  <a:solidFill/>
                </a:uFill>
              </a:rPr>
              <a:t>微信公众号：</a:t>
            </a:r>
            <a:endParaRPr sz="6300">
              <a:uFill>
                <a:solidFill/>
              </a:uFill>
              <a:latin typeface="Verdana"/>
              <a:ea typeface="Verdana"/>
              <a:cs typeface="Verdana"/>
              <a:sym typeface="Verdana"/>
            </a:endParaRPr>
          </a:p>
          <a:p>
            <a:pPr lvl="2" marL="1162050" indent="-285750" defTabSz="457200">
              <a:spcBef>
                <a:spcPts val="500"/>
              </a:spcBef>
              <a:defRPr sz="1800">
                <a:uFillTx/>
              </a:defRPr>
            </a:pPr>
            <a:r>
              <a:rPr sz="6300">
                <a:uFill>
                  <a:solidFill/>
                </a:uFill>
                <a:latin typeface="Verdana"/>
                <a:ea typeface="Verdana"/>
                <a:cs typeface="Verdana"/>
                <a:sym typeface="Verdana"/>
              </a:rPr>
              <a:t>ApacheKylin</a:t>
            </a:r>
          </a:p>
        </p:txBody>
      </p:sp>
      <p:pic>
        <p:nvPicPr>
          <p:cNvPr id="145" name="image18.jpg" descr="qrcode_for_gh_e68a08006f0d_430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59576" y="2619375"/>
            <a:ext cx="10015362" cy="100153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l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body" idx="1"/>
          </p:nvPr>
        </p:nvSpPr>
        <p:spPr>
          <a:xfrm>
            <a:off x="1809329" y="2427745"/>
            <a:ext cx="21736348" cy="10604799"/>
          </a:xfrm>
          <a:prstGeom prst="rect">
            <a:avLst/>
          </a:prstGeom>
        </p:spPr>
        <p:txBody>
          <a:bodyPr/>
          <a:lstStyle/>
          <a:p>
            <a:pPr lvl="0" marL="685800" indent="-685800">
              <a:spcBef>
                <a:spcPts val="400"/>
              </a:spcBef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External</a:t>
            </a:r>
            <a:endParaRPr sz="5400">
              <a:uFill>
                <a:solidFill/>
              </a:uFill>
            </a:endParaRPr>
          </a:p>
          <a:p>
            <a:pPr lvl="1" marL="1104900" indent="-685800">
              <a:spcBef>
                <a:spcPts val="400"/>
              </a:spcBef>
              <a:buFont typeface="Wingdings"/>
              <a:buChar char=""/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25+ contributors in community</a:t>
            </a:r>
            <a:endParaRPr sz="5400">
              <a:uFill>
                <a:solidFill/>
              </a:uFill>
            </a:endParaRPr>
          </a:p>
          <a:p>
            <a:pPr lvl="1" marL="1104900" indent="-685800">
              <a:spcBef>
                <a:spcPts val="400"/>
              </a:spcBef>
              <a:buFont typeface="Wingdings"/>
              <a:buChar char=""/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Adoption:</a:t>
            </a:r>
            <a:endParaRPr sz="5400">
              <a:uFill>
                <a:solidFill/>
              </a:uFill>
            </a:endParaRPr>
          </a:p>
          <a:p>
            <a:pPr lvl="2" marL="1562100" indent="-685800">
              <a:spcBef>
                <a:spcPts val="400"/>
              </a:spcBef>
              <a:buFont typeface="Wingdings"/>
              <a:buChar char=""/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On Production: Baidu Map</a:t>
            </a:r>
            <a:endParaRPr sz="5400">
              <a:uFill>
                <a:solidFill/>
              </a:uFill>
            </a:endParaRPr>
          </a:p>
          <a:p>
            <a:pPr lvl="2" marL="1562100" indent="-685800">
              <a:spcBef>
                <a:spcPts val="400"/>
              </a:spcBef>
              <a:buFont typeface="Wingdings"/>
              <a:buChar char=""/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Evaluation: Huawei, VIPShop, Meituan, Bloomberg Law, British Gas, </a:t>
            </a:r>
            <a:r>
              <a:rPr sz="5400" u="sng">
                <a:uFill>
                  <a:solidFill/>
                </a:uFill>
                <a:hlinkClick r:id="rId2" invalidUrl="" action="" tgtFrame="" tooltip="" history="1" highlightClick="0" endSnd="0"/>
              </a:rPr>
              <a:t>JD.com</a:t>
            </a:r>
            <a:r>
              <a:rPr sz="5400">
                <a:uFill>
                  <a:solidFill/>
                </a:uFill>
              </a:rPr>
              <a:t>, Microsoft, Tableau…</a:t>
            </a:r>
            <a:endParaRPr sz="5400">
              <a:uFill>
                <a:solidFill/>
              </a:uFill>
            </a:endParaRPr>
          </a:p>
          <a:p>
            <a:pPr lvl="2" marL="1562100" indent="-685800">
              <a:spcBef>
                <a:spcPts val="400"/>
              </a:spcBef>
              <a:buFont typeface="Wingdings"/>
              <a:buChar char=""/>
              <a:defRPr sz="1800">
                <a:uFillTx/>
              </a:defRPr>
            </a:pPr>
            <a:endParaRPr sz="5400">
              <a:uFill>
                <a:solidFill/>
              </a:uFill>
            </a:endParaRPr>
          </a:p>
          <a:p>
            <a:pPr lvl="0" marL="685800" indent="-685800">
              <a:spcBef>
                <a:spcPts val="400"/>
              </a:spcBef>
              <a:defRPr sz="1800">
                <a:uFillTx/>
              </a:defRPr>
            </a:pPr>
            <a:r>
              <a:rPr sz="5400">
                <a:uFill>
                  <a:solidFill/>
                </a:uFill>
              </a:rPr>
              <a:t>eBay Internal Cases</a:t>
            </a:r>
            <a:endParaRPr sz="5400">
              <a:uFill>
                <a:solidFill/>
              </a:uFill>
            </a:endParaRPr>
          </a:p>
          <a:p>
            <a:pPr lvl="1" marL="990600" indent="-571500">
              <a:spcBef>
                <a:spcPts val="400"/>
              </a:spcBef>
              <a:defRPr sz="1800">
                <a:uFillTx/>
              </a:defRPr>
            </a:pPr>
            <a:r>
              <a:rPr sz="3800">
                <a:uFill>
                  <a:solidFill/>
                </a:uFill>
              </a:rPr>
              <a:t>90% ile query &lt; 3 seconds</a:t>
            </a:r>
          </a:p>
        </p:txBody>
      </p:sp>
      <p:graphicFrame>
        <p:nvGraphicFramePr>
          <p:cNvPr id="148" name="Table 148"/>
          <p:cNvGraphicFramePr/>
          <p:nvPr/>
        </p:nvGraphicFramePr>
        <p:xfrm>
          <a:off x="10110713" y="8594858"/>
          <a:ext cx="12765559" cy="404521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5388788"/>
                <a:gridCol w="3213730"/>
                <a:gridCol w="4150340"/>
              </a:tblGrid>
              <a:tr h="1008128">
                <a:tc>
                  <a:txBody>
                    <a:bodyPr/>
                    <a:lstStyle/>
                    <a:p>
                      <a:pPr lvl="0"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</a:rPr>
                        <a:t>Case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</a:rPr>
                        <a:t>Cube Size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</a:rPr>
                        <a:t>Raw Records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1008128"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User Session Analysis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14+</a:t>
                      </a: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TB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75+ billion rows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1008128"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Traffic Analysis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21+ TB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20+ billion rows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  <a:tr h="1008128"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Behavior Analysis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560+ GB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defRPr sz="1800"/>
                      </a:pPr>
                      <a:r>
                        <a:rPr b="1" i="1" sz="3600">
                          <a:latin typeface="Calibri"/>
                          <a:ea typeface="Calibri"/>
                          <a:cs typeface="Calibri"/>
                        </a:rPr>
                        <a:t>1.2+ billion rows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</a:tbl>
          </a:graphicData>
        </a:graphic>
      </p:graphicFrame>
      <p:sp>
        <p:nvSpPr>
          <p:cNvPr id="149" name="Shape 149"/>
          <p:cNvSpPr/>
          <p:nvPr/>
        </p:nvSpPr>
        <p:spPr>
          <a:xfrm>
            <a:off x="18783667" y="6954639"/>
            <a:ext cx="2107466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2200"/>
            </a:lvl1pPr>
          </a:lstStyle>
          <a:p>
            <a:pPr lvl="0">
              <a:defRPr i="0" sz="1800">
                <a:uFillTx/>
              </a:defRPr>
            </a:pPr>
            <a:r>
              <a:rPr i="1" sz="2200">
                <a:uFill>
                  <a:solidFill/>
                </a:uFill>
              </a:rPr>
              <a:t>—from mailing list</a:t>
            </a:r>
          </a:p>
        </p:txBody>
      </p:sp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Who are using Kylin?</a:t>
            </a:r>
          </a:p>
        </p:txBody>
      </p:sp>
      <p:pic>
        <p:nvPicPr>
          <p:cNvPr id="15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497300" y="2427745"/>
            <a:ext cx="7355338" cy="3075870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Why</a:t>
            </a:r>
          </a:p>
        </p:txBody>
      </p:sp>
      <p:grpSp>
        <p:nvGrpSpPr>
          <p:cNvPr id="161" name="Group 161"/>
          <p:cNvGrpSpPr/>
          <p:nvPr/>
        </p:nvGrpSpPr>
        <p:grpSpPr>
          <a:xfrm>
            <a:off x="693986" y="3738303"/>
            <a:ext cx="9672594" cy="8550794"/>
            <a:chOff x="0" y="0"/>
            <a:chExt cx="9672593" cy="8550792"/>
          </a:xfrm>
        </p:grpSpPr>
        <p:sp>
          <p:nvSpPr>
            <p:cNvPr id="154" name="Shape 154"/>
            <p:cNvSpPr/>
            <p:nvPr/>
          </p:nvSpPr>
          <p:spPr>
            <a:xfrm flipV="1">
              <a:off x="1360866" y="57290"/>
              <a:ext cx="1" cy="7713796"/>
            </a:xfrm>
            <a:prstGeom prst="line">
              <a:avLst/>
            </a:prstGeom>
            <a:noFill/>
            <a:ln w="50800" cap="flat">
              <a:solidFill>
                <a:srgbClr val="0071CD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</a:p>
          </p:txBody>
        </p:sp>
        <p:sp>
          <p:nvSpPr>
            <p:cNvPr id="155" name="Shape 155"/>
            <p:cNvSpPr/>
            <p:nvPr/>
          </p:nvSpPr>
          <p:spPr>
            <a:xfrm>
              <a:off x="1339635" y="7774560"/>
              <a:ext cx="8301372" cy="1"/>
            </a:xfrm>
            <a:prstGeom prst="line">
              <a:avLst/>
            </a:prstGeom>
            <a:noFill/>
            <a:ln w="50800" cap="flat">
              <a:solidFill>
                <a:srgbClr val="0071CD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</a:p>
          </p:txBody>
        </p:sp>
        <p:sp>
          <p:nvSpPr>
            <p:cNvPr id="167" name="Shape 167"/>
            <p:cNvSpPr/>
            <p:nvPr/>
          </p:nvSpPr>
          <p:spPr>
            <a:xfrm>
              <a:off x="1657225" y="304877"/>
              <a:ext cx="7678668" cy="73224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3" h="21342" fill="norm" stroke="1" extrusionOk="0">
                  <a:moveTo>
                    <a:pt x="21513" y="21335"/>
                  </a:moveTo>
                  <a:cubicBezTo>
                    <a:pt x="7084" y="21600"/>
                    <a:pt x="-87" y="14488"/>
                    <a:pt x="0" y="0"/>
                  </a:cubicBezTo>
                </a:path>
              </a:pathLst>
            </a:custGeom>
            <a:noFill/>
            <a:ln w="50800" cap="flat">
              <a:solidFill>
                <a:srgbClr val="0071CD"/>
              </a:solidFill>
              <a:prstDash val="solid"/>
              <a:round/>
            </a:ln>
            <a:effectLst/>
          </p:spPr>
          <p:txBody>
            <a:bodyPr/>
            <a:lstStyle/>
            <a:p>
              <a:pPr lvl="0"/>
            </a:p>
          </p:txBody>
        </p:sp>
        <p:sp>
          <p:nvSpPr>
            <p:cNvPr id="157" name="Shape 157"/>
            <p:cNvSpPr/>
            <p:nvPr/>
          </p:nvSpPr>
          <p:spPr>
            <a:xfrm>
              <a:off x="-1" y="-1"/>
              <a:ext cx="1199839" cy="393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pPr lvl="0">
                <a:defRPr sz="1800">
                  <a:uFillTx/>
                </a:defRPr>
              </a:pPr>
              <a:r>
                <a:rPr sz="2000">
                  <a:uFill>
                    <a:solidFill/>
                  </a:uFill>
                </a:rPr>
                <a:t>Happiness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8728988" y="7909128"/>
              <a:ext cx="943606" cy="393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pPr lvl="0">
                <a:defRPr sz="1800">
                  <a:uFillTx/>
                </a:defRPr>
              </a:pPr>
              <a:r>
                <a:rPr sz="2000">
                  <a:uFill>
                    <a:solidFill/>
                  </a:uFill>
                </a:rPr>
                <a:t>Latency</a:t>
              </a:r>
            </a:p>
          </p:txBody>
        </p:sp>
        <p:sp>
          <p:nvSpPr>
            <p:cNvPr id="159" name="Shape 159"/>
            <p:cNvSpPr/>
            <p:nvPr/>
          </p:nvSpPr>
          <p:spPr>
            <a:xfrm flipV="1">
              <a:off x="2572191" y="686838"/>
              <a:ext cx="1" cy="736946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</a:p>
          </p:txBody>
        </p:sp>
        <p:sp>
          <p:nvSpPr>
            <p:cNvPr id="160" name="Shape 160"/>
            <p:cNvSpPr/>
            <p:nvPr/>
          </p:nvSpPr>
          <p:spPr>
            <a:xfrm>
              <a:off x="2318856" y="8157092"/>
              <a:ext cx="506671" cy="393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pPr lvl="0">
                <a:defRPr sz="1800">
                  <a:uFillTx/>
                </a:defRPr>
              </a:pPr>
              <a:r>
                <a:rPr sz="2000">
                  <a:uFill>
                    <a:solidFill/>
                  </a:uFill>
                </a:rPr>
                <a:t>10s</a:t>
              </a:r>
            </a:p>
          </p:txBody>
        </p:sp>
      </p:grpSp>
      <p:pic>
        <p:nvPicPr>
          <p:cNvPr id="16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54648" y="2179072"/>
            <a:ext cx="7860416" cy="5240278"/>
          </a:xfrm>
          <a:prstGeom prst="rect">
            <a:avLst/>
          </a:prstGeom>
          <a:ln w="25400">
            <a:round/>
          </a:ln>
        </p:spPr>
      </p:pic>
      <p:grpSp>
        <p:nvGrpSpPr>
          <p:cNvPr id="165" name="Group 165"/>
          <p:cNvGrpSpPr/>
          <p:nvPr/>
        </p:nvGrpSpPr>
        <p:grpSpPr>
          <a:xfrm>
            <a:off x="2070211" y="7116545"/>
            <a:ext cx="4721203" cy="4393404"/>
            <a:chOff x="0" y="0"/>
            <a:chExt cx="4721202" cy="4393403"/>
          </a:xfrm>
        </p:grpSpPr>
        <p:sp>
          <p:nvSpPr>
            <p:cNvPr id="163" name="Shape 163"/>
            <p:cNvSpPr/>
            <p:nvPr/>
          </p:nvSpPr>
          <p:spPr>
            <a:xfrm flipV="1">
              <a:off x="0" y="-1"/>
              <a:ext cx="4393404" cy="4393405"/>
            </a:xfrm>
            <a:prstGeom prst="line">
              <a:avLst/>
            </a:prstGeom>
            <a:noFill/>
            <a:ln w="50800" cap="flat">
              <a:solidFill>
                <a:srgbClr val="0071CD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</a:p>
          </p:txBody>
        </p:sp>
        <p:sp>
          <p:nvSpPr>
            <p:cNvPr id="164" name="Shape 164"/>
            <p:cNvSpPr/>
            <p:nvPr/>
          </p:nvSpPr>
          <p:spPr>
            <a:xfrm rot="18895351">
              <a:off x="4124623" y="281204"/>
              <a:ext cx="535941" cy="393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pPr lvl="0">
                <a:defRPr sz="1800">
                  <a:uFillTx/>
                </a:defRPr>
              </a:pPr>
              <a:r>
                <a:rPr sz="2000">
                  <a:uFill>
                    <a:solidFill/>
                  </a:uFill>
                </a:rPr>
                <a:t>size</a:t>
              </a:r>
            </a:p>
          </p:txBody>
        </p:sp>
      </p:grpSp>
      <p:pic>
        <p:nvPicPr>
          <p:cNvPr id="166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20710" y="6791859"/>
            <a:ext cx="7459485" cy="4972990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slow" advClick="1">
    <p:push dir="l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nodeType="afterEffect" presetClass="entr" presetSubtype="0" presetID="10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1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4"/>
      <p:bldP build="whole" bldLvl="1" animBg="1" rev="0" advAuto="0" spid="165" grpId="2"/>
      <p:bldP build="whole" bldLvl="1" animBg="1" rev="0" advAuto="0" spid="161" grpId="1"/>
      <p:bldP build="whole" bldLvl="1" animBg="1" rev="0" advAuto="0" spid="162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Business Needs for Big Data Analytics</a:t>
            </a:r>
          </a:p>
        </p:txBody>
      </p:sp>
      <p:sp>
        <p:nvSpPr>
          <p:cNvPr id="170" name="Shape 170"/>
          <p:cNvSpPr/>
          <p:nvPr>
            <p:ph type="body" idx="1"/>
          </p:nvPr>
        </p:nvSpPr>
        <p:spPr>
          <a:xfrm>
            <a:off x="1764397" y="2733868"/>
            <a:ext cx="21384432" cy="9277476"/>
          </a:xfrm>
          <a:prstGeom prst="rect">
            <a:avLst/>
          </a:prstGeom>
        </p:spPr>
        <p:txBody>
          <a:bodyPr/>
          <a:lstStyle/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Sub-second query latency on billions of rows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ANSI SQL for both analysts and engineers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Full OLAP capability to offer advanced functionality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Seamless Integration with BI Tools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Support of high cardinality and high dimensions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High concurrency – thousands of  end users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  <a:p>
            <a:pPr lvl="0" defTabSz="457200">
              <a:spcBef>
                <a:spcPts val="0"/>
              </a:spcBef>
              <a:defRPr sz="1800">
                <a:uFillTx/>
              </a:defRPr>
            </a:pPr>
            <a:r>
              <a:rPr sz="6200">
                <a:latin typeface="Calibri"/>
                <a:ea typeface="Calibri"/>
                <a:cs typeface="Calibri"/>
                <a:sym typeface="Calibri"/>
              </a:rPr>
              <a:t>Distributed and scale out architecture for large data volume</a:t>
            </a:r>
            <a:endParaRPr sz="6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fast" advClick="1">
    <p:push dir="l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uFillTx/>
              </a:defRPr>
            </a:pPr>
            <a:r>
              <a:rPr b="1" sz="9600">
                <a:uFill>
                  <a:solidFill/>
                </a:uFill>
              </a:rPr>
              <a:t>Analytics Query Taxonomy</a:t>
            </a:r>
          </a:p>
        </p:txBody>
      </p:sp>
      <p:pic>
        <p:nvPicPr>
          <p:cNvPr id="173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" y="3244850"/>
            <a:ext cx="16182281" cy="9041443"/>
          </a:xfrm>
          <a:prstGeom prst="rect">
            <a:avLst/>
          </a:prstGeom>
          <a:ln w="25400">
            <a:round/>
          </a:ln>
        </p:spPr>
      </p:pic>
      <p:pic>
        <p:nvPicPr>
          <p:cNvPr id="174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04694" y="3270250"/>
            <a:ext cx="4269506" cy="10229022"/>
          </a:xfrm>
          <a:prstGeom prst="rect">
            <a:avLst/>
          </a:prstGeom>
          <a:ln w="25400">
            <a:round/>
          </a:ln>
        </p:spPr>
      </p:pic>
    </p:spTree>
  </p:cSld>
  <p:clrMapOvr>
    <a:masterClrMapping/>
  </p:clrMapOvr>
  <p:transition spd="fast" advClick="1">
    <p:push dir="l"/>
  </p:transition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6E6E9"/>
        </a:solidFill>
        <a:ln w="254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6E6E9"/>
        </a:solidFill>
        <a:ln w="254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